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3"/>
    <p:sldMasterId id="2147483738" r:id="rId4"/>
    <p:sldMasterId id="2147483750" r:id="rId5"/>
  </p:sldMasterIdLst>
  <p:notesMasterIdLst>
    <p:notesMasterId r:id="rId63"/>
  </p:notesMasterIdLst>
  <p:handoutMasterIdLst>
    <p:handoutMasterId r:id="rId64"/>
  </p:handoutMasterIdLst>
  <p:sldIdLst>
    <p:sldId id="256" r:id="rId6"/>
    <p:sldId id="257" r:id="rId7"/>
    <p:sldId id="258" r:id="rId8"/>
    <p:sldId id="531" r:id="rId9"/>
    <p:sldId id="827" r:id="rId10"/>
    <p:sldId id="825" r:id="rId11"/>
    <p:sldId id="828" r:id="rId12"/>
    <p:sldId id="872" r:id="rId13"/>
    <p:sldId id="390" r:id="rId14"/>
    <p:sldId id="334" r:id="rId15"/>
    <p:sldId id="637" r:id="rId16"/>
    <p:sldId id="640" r:id="rId17"/>
    <p:sldId id="835" r:id="rId18"/>
    <p:sldId id="340" r:id="rId19"/>
    <p:sldId id="341" r:id="rId20"/>
    <p:sldId id="836" r:id="rId21"/>
    <p:sldId id="837" r:id="rId22"/>
    <p:sldId id="838" r:id="rId23"/>
    <p:sldId id="839" r:id="rId24"/>
    <p:sldId id="840" r:id="rId25"/>
    <p:sldId id="841" r:id="rId26"/>
    <p:sldId id="842" r:id="rId27"/>
    <p:sldId id="346" r:id="rId28"/>
    <p:sldId id="347" r:id="rId29"/>
    <p:sldId id="843" r:id="rId30"/>
    <p:sldId id="844" r:id="rId31"/>
    <p:sldId id="845" r:id="rId32"/>
    <p:sldId id="846" r:id="rId33"/>
    <p:sldId id="847" r:id="rId34"/>
    <p:sldId id="875" r:id="rId35"/>
    <p:sldId id="849" r:id="rId36"/>
    <p:sldId id="352" r:id="rId37"/>
    <p:sldId id="353" r:id="rId38"/>
    <p:sldId id="850" r:id="rId39"/>
    <p:sldId id="851" r:id="rId40"/>
    <p:sldId id="854" r:id="rId41"/>
    <p:sldId id="855" r:id="rId42"/>
    <p:sldId id="853" r:id="rId43"/>
    <p:sldId id="852" r:id="rId44"/>
    <p:sldId id="856" r:id="rId45"/>
    <p:sldId id="638" r:id="rId46"/>
    <p:sldId id="857" r:id="rId47"/>
    <p:sldId id="860" r:id="rId48"/>
    <p:sldId id="859" r:id="rId49"/>
    <p:sldId id="858" r:id="rId50"/>
    <p:sldId id="864" r:id="rId51"/>
    <p:sldId id="870" r:id="rId52"/>
    <p:sldId id="865" r:id="rId53"/>
    <p:sldId id="866" r:id="rId54"/>
    <p:sldId id="867" r:id="rId55"/>
    <p:sldId id="868" r:id="rId56"/>
    <p:sldId id="869" r:id="rId57"/>
    <p:sldId id="831" r:id="rId58"/>
    <p:sldId id="368" r:id="rId59"/>
    <p:sldId id="878" r:id="rId60"/>
    <p:sldId id="696" r:id="rId61"/>
    <p:sldId id="260" r:id="rId62"/>
  </p:sldIdLst>
  <p:sldSz cx="12192000" cy="6858000"/>
  <p:notesSz cx="7102475" cy="9388475"/>
  <p:custDataLst>
    <p:tags r:id="rId6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8C1"/>
    <a:srgbClr val="1F497D"/>
    <a:srgbClr val="2243A8"/>
    <a:srgbClr val="FFFFFF"/>
    <a:srgbClr val="4472C4"/>
    <a:srgbClr val="71C5EA"/>
    <a:srgbClr val="585859"/>
    <a:srgbClr val="4F9DB2"/>
    <a:srgbClr val="F79E3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26" autoAdjust="0"/>
  </p:normalViewPr>
  <p:slideViewPr>
    <p:cSldViewPr snapToGrid="0" snapToObjects="1">
      <p:cViewPr varScale="1">
        <p:scale>
          <a:sx n="70" d="100"/>
          <a:sy n="70" d="100"/>
        </p:scale>
        <p:origin x="804" y="72"/>
      </p:cViewPr>
      <p:guideLst>
        <p:guide orient="horz" pos="696"/>
        <p:guide pos="192"/>
      </p:guideLst>
    </p:cSldViewPr>
  </p:slideViewPr>
  <p:notesTextViewPr>
    <p:cViewPr>
      <p:scale>
        <a:sx n="150" d="100"/>
        <a:sy n="150" d="100"/>
      </p:scale>
      <p:origin x="0" y="0"/>
    </p:cViewPr>
  </p:notesTextViewPr>
  <p:sorterViewPr>
    <p:cViewPr varScale="1">
      <p:scale>
        <a:sx n="100" d="100"/>
        <a:sy n="100" d="100"/>
      </p:scale>
      <p:origin x="0" y="-16632"/>
    </p:cViewPr>
  </p:sorterViewPr>
  <p:notesViewPr>
    <p:cSldViewPr snapToGrid="0" snapToObjects="1">
      <p:cViewPr varScale="1">
        <p:scale>
          <a:sx n="54" d="100"/>
          <a:sy n="54" d="100"/>
        </p:scale>
        <p:origin x="205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gs" Target="tags/tag1.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0" tIns="47110" rIns="94220" bIns="47110" rtlCol="0"/>
          <a:lstStyle>
            <a:lvl1pPr algn="l">
              <a:defRPr sz="1200"/>
            </a:lvl1pPr>
          </a:lstStyle>
          <a:p>
            <a:endParaRPr lang="en-US"/>
          </a:p>
        </p:txBody>
      </p:sp>
      <p:sp>
        <p:nvSpPr>
          <p:cNvPr id="3" name="Date Placeholder 2"/>
          <p:cNvSpPr>
            <a:spLocks noGrp="1"/>
          </p:cNvSpPr>
          <p:nvPr>
            <p:ph type="dt" sz="quarter" idx="1"/>
          </p:nvPr>
        </p:nvSpPr>
        <p:spPr>
          <a:xfrm>
            <a:off x="4023094" y="0"/>
            <a:ext cx="3077739" cy="469424"/>
          </a:xfrm>
          <a:prstGeom prst="rect">
            <a:avLst/>
          </a:prstGeom>
        </p:spPr>
        <p:txBody>
          <a:bodyPr vert="horz" lIns="94220" tIns="47110" rIns="94220" bIns="47110" rtlCol="0"/>
          <a:lstStyle>
            <a:lvl1pPr algn="r">
              <a:defRPr sz="1200"/>
            </a:lvl1pPr>
          </a:lstStyle>
          <a:p>
            <a:fld id="{3FB67E10-A71B-174E-896B-184A54FD9B04}" type="datetimeFigureOut">
              <a:rPr lang="en-US" smtClean="0"/>
              <a:t>10/9/2024</a:t>
            </a:fld>
            <a:endParaRPr lang="en-US"/>
          </a:p>
        </p:txBody>
      </p:sp>
      <p:sp>
        <p:nvSpPr>
          <p:cNvPr id="4" name="Footer Placeholder 3"/>
          <p:cNvSpPr>
            <a:spLocks noGrp="1"/>
          </p:cNvSpPr>
          <p:nvPr>
            <p:ph type="ftr" sz="quarter" idx="2"/>
          </p:nvPr>
        </p:nvSpPr>
        <p:spPr>
          <a:xfrm>
            <a:off x="0" y="8917423"/>
            <a:ext cx="3077739" cy="469424"/>
          </a:xfrm>
          <a:prstGeom prst="rect">
            <a:avLst/>
          </a:prstGeom>
        </p:spPr>
        <p:txBody>
          <a:bodyPr vert="horz" lIns="94220" tIns="47110" rIns="94220" bIns="47110" rtlCol="0" anchor="b"/>
          <a:lstStyle>
            <a:lvl1pPr algn="l">
              <a:defRPr sz="1200"/>
            </a:lvl1pPr>
          </a:lstStyle>
          <a:p>
            <a:r>
              <a:rPr lang="en-US"/>
              <a:t>OperationsInc - Leadership Essentials          May 2019</a:t>
            </a:r>
          </a:p>
        </p:txBody>
      </p:sp>
      <p:sp>
        <p:nvSpPr>
          <p:cNvPr id="5" name="Slide Number Placeholder 4"/>
          <p:cNvSpPr>
            <a:spLocks noGrp="1"/>
          </p:cNvSpPr>
          <p:nvPr>
            <p:ph type="sldNum" sz="quarter" idx="3"/>
          </p:nvPr>
        </p:nvSpPr>
        <p:spPr>
          <a:xfrm>
            <a:off x="4023094" y="8917423"/>
            <a:ext cx="3077739" cy="469424"/>
          </a:xfrm>
          <a:prstGeom prst="rect">
            <a:avLst/>
          </a:prstGeom>
        </p:spPr>
        <p:txBody>
          <a:bodyPr vert="horz" lIns="94220" tIns="47110" rIns="94220" bIns="47110" rtlCol="0" anchor="b"/>
          <a:lstStyle>
            <a:lvl1pPr algn="r">
              <a:defRPr sz="1200"/>
            </a:lvl1pPr>
          </a:lstStyle>
          <a:p>
            <a:fld id="{3ED66B23-1AB9-3C48-A5FF-9B716E2751C8}" type="slidenum">
              <a:rPr lang="en-US" smtClean="0"/>
              <a:t>‹#›</a:t>
            </a:fld>
            <a:endParaRPr lang="en-US"/>
          </a:p>
        </p:txBody>
      </p:sp>
    </p:spTree>
    <p:extLst>
      <p:ext uri="{BB962C8B-B14F-4D97-AF65-F5344CB8AC3E}">
        <p14:creationId xmlns:p14="http://schemas.microsoft.com/office/powerpoint/2010/main" val="23681687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0" tIns="47110" rIns="94220" bIns="47110" rtlCol="0"/>
          <a:lstStyle>
            <a:lvl1pPr algn="l">
              <a:defRPr sz="1200"/>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20" tIns="47110" rIns="94220" bIns="47110" rtlCol="0"/>
          <a:lstStyle>
            <a:lvl1pPr algn="r">
              <a:defRPr sz="1200"/>
            </a:lvl1pPr>
          </a:lstStyle>
          <a:p>
            <a:fld id="{F43CFC14-168B-0C41-9B8A-B4B0B843CE82}" type="datetimeFigureOut">
              <a:rPr lang="en-US" smtClean="0"/>
              <a:t>10/9/2024</a:t>
            </a:fld>
            <a:endParaRPr lang="en-US"/>
          </a:p>
        </p:txBody>
      </p:sp>
      <p:sp>
        <p:nvSpPr>
          <p:cNvPr id="4" name="Slide Image Placeholder 3"/>
          <p:cNvSpPr>
            <a:spLocks noGrp="1" noRot="1" noChangeAspect="1"/>
          </p:cNvSpPr>
          <p:nvPr>
            <p:ph type="sldImg" idx="2"/>
          </p:nvPr>
        </p:nvSpPr>
        <p:spPr>
          <a:xfrm>
            <a:off x="422275" y="704850"/>
            <a:ext cx="6257925" cy="3521075"/>
          </a:xfrm>
          <a:prstGeom prst="rect">
            <a:avLst/>
          </a:prstGeom>
          <a:noFill/>
          <a:ln w="12700">
            <a:solidFill>
              <a:prstClr val="black"/>
            </a:solidFill>
          </a:ln>
        </p:spPr>
        <p:txBody>
          <a:bodyPr vert="horz" lIns="94220" tIns="47110" rIns="94220" bIns="47110" rtlCol="0" anchor="ctr"/>
          <a:lstStyle/>
          <a:p>
            <a:endParaRPr lang="en-US"/>
          </a:p>
        </p:txBody>
      </p:sp>
      <p:sp>
        <p:nvSpPr>
          <p:cNvPr id="5" name="Notes Placeholder 4"/>
          <p:cNvSpPr>
            <a:spLocks noGrp="1"/>
          </p:cNvSpPr>
          <p:nvPr>
            <p:ph type="body" sz="quarter" idx="3"/>
          </p:nvPr>
        </p:nvSpPr>
        <p:spPr>
          <a:xfrm>
            <a:off x="710248" y="4459528"/>
            <a:ext cx="5681980" cy="4224814"/>
          </a:xfrm>
          <a:prstGeom prst="rect">
            <a:avLst/>
          </a:prstGeom>
        </p:spPr>
        <p:txBody>
          <a:bodyPr vert="horz" lIns="94220" tIns="47110" rIns="94220" bIns="471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220" tIns="47110" rIns="94220" bIns="47110" rtlCol="0" anchor="b"/>
          <a:lstStyle>
            <a:lvl1pPr algn="l">
              <a:defRPr sz="1200"/>
            </a:lvl1pPr>
          </a:lstStyle>
          <a:p>
            <a:r>
              <a:rPr lang="en-US"/>
              <a:t>OperationsInc - Leadership Essentials          May 2019</a:t>
            </a:r>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220" tIns="47110" rIns="94220" bIns="47110" rtlCol="0" anchor="b"/>
          <a:lstStyle>
            <a:lvl1pPr algn="r">
              <a:defRPr sz="1200"/>
            </a:lvl1pPr>
          </a:lstStyle>
          <a:p>
            <a:fld id="{01A1D51C-6EDF-7D43-A744-90258D617B3C}" type="slidenum">
              <a:rPr lang="en-US" smtClean="0"/>
              <a:t>‹#›</a:t>
            </a:fld>
            <a:endParaRPr lang="en-US"/>
          </a:p>
        </p:txBody>
      </p:sp>
    </p:spTree>
    <p:extLst>
      <p:ext uri="{BB962C8B-B14F-4D97-AF65-F5344CB8AC3E}">
        <p14:creationId xmlns:p14="http://schemas.microsoft.com/office/powerpoint/2010/main" val="400373221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OperationsInc - Leadership Essentials          May 2019</a:t>
            </a:r>
          </a:p>
        </p:txBody>
      </p:sp>
      <p:sp>
        <p:nvSpPr>
          <p:cNvPr id="5" name="Slide Number Placeholder 4"/>
          <p:cNvSpPr>
            <a:spLocks noGrp="1"/>
          </p:cNvSpPr>
          <p:nvPr>
            <p:ph type="sldNum" sz="quarter" idx="5"/>
          </p:nvPr>
        </p:nvSpPr>
        <p:spPr/>
        <p:txBody>
          <a:bodyPr/>
          <a:lstStyle/>
          <a:p>
            <a:fld id="{01A1D51C-6EDF-7D43-A744-90258D617B3C}" type="slidenum">
              <a:rPr lang="en-US" smtClean="0"/>
              <a:t>5</a:t>
            </a:fld>
            <a:endParaRPr lang="en-US"/>
          </a:p>
        </p:txBody>
      </p:sp>
    </p:spTree>
    <p:extLst>
      <p:ext uri="{BB962C8B-B14F-4D97-AF65-F5344CB8AC3E}">
        <p14:creationId xmlns:p14="http://schemas.microsoft.com/office/powerpoint/2010/main" val="153492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3D49E-9D95-0610-C786-8670EAF411FA}"/>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A7C011A-B329-B1FE-A3F5-CA877C35F52B}"/>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9B73749D-6374-DFE6-6126-12EF3FC1BDC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D9989927-D7E7-BAFB-09E8-BAA7593E194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25</a:t>
            </a:fld>
            <a:endParaRPr lang="en-US" sz="1200">
              <a:solidFill>
                <a:prstClr val="black"/>
              </a:solidFill>
            </a:endParaRPr>
          </a:p>
        </p:txBody>
      </p:sp>
    </p:spTree>
    <p:extLst>
      <p:ext uri="{BB962C8B-B14F-4D97-AF65-F5344CB8AC3E}">
        <p14:creationId xmlns:p14="http://schemas.microsoft.com/office/powerpoint/2010/main" val="221796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11D34-CDDE-2FF1-FB1D-FABA0CC914A7}"/>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758D8CC-3A55-29CE-9012-F80F8C0BF52A}"/>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06707130-C442-B9F3-6F13-A20ED62779C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37332145-D182-A4F5-5B49-C2F76E71A26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27</a:t>
            </a:fld>
            <a:endParaRPr lang="en-US" sz="1200">
              <a:solidFill>
                <a:prstClr val="black"/>
              </a:solidFill>
            </a:endParaRPr>
          </a:p>
        </p:txBody>
      </p:sp>
    </p:spTree>
    <p:extLst>
      <p:ext uri="{BB962C8B-B14F-4D97-AF65-F5344CB8AC3E}">
        <p14:creationId xmlns:p14="http://schemas.microsoft.com/office/powerpoint/2010/main" val="376444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0E68B-2418-5849-3977-FE221E3F7A1B}"/>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43246D0-DE7B-8FC8-F266-49D7234EE6FA}"/>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EBAA0212-F928-DFC9-8153-5DE0B81683F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982659B6-F710-20BC-0C21-F8745514E21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29</a:t>
            </a:fld>
            <a:endParaRPr lang="en-US" sz="1200">
              <a:solidFill>
                <a:prstClr val="black"/>
              </a:solidFill>
            </a:endParaRPr>
          </a:p>
        </p:txBody>
      </p:sp>
    </p:spTree>
    <p:extLst>
      <p:ext uri="{BB962C8B-B14F-4D97-AF65-F5344CB8AC3E}">
        <p14:creationId xmlns:p14="http://schemas.microsoft.com/office/powerpoint/2010/main" val="339737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3306-5096-322B-C3E1-168C00710689}"/>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B5918EA-14DB-D788-51E7-4A47DD9D8F9B}"/>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07B56A69-664A-17E3-6FF8-A3DAD051DA6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641F8D55-DC31-6D1A-9AB6-254F12223CB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31</a:t>
            </a:fld>
            <a:endParaRPr lang="en-US" sz="1200">
              <a:solidFill>
                <a:prstClr val="black"/>
              </a:solidFill>
            </a:endParaRPr>
          </a:p>
        </p:txBody>
      </p:sp>
    </p:spTree>
    <p:extLst>
      <p:ext uri="{BB962C8B-B14F-4D97-AF65-F5344CB8AC3E}">
        <p14:creationId xmlns:p14="http://schemas.microsoft.com/office/powerpoint/2010/main" val="2615549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38DE-2107-28DA-C163-BDD41CFCD7CB}"/>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01AA7E2-6D20-FE6F-3679-7BD11BAF48F7}"/>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18CBF060-4ED0-ADE0-79AA-68E24CAF26D3}"/>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75E0C545-115B-FBC2-C06C-5ED48A520D7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34</a:t>
            </a:fld>
            <a:endParaRPr lang="en-US" sz="1200">
              <a:solidFill>
                <a:prstClr val="black"/>
              </a:solidFill>
            </a:endParaRPr>
          </a:p>
        </p:txBody>
      </p:sp>
    </p:spTree>
    <p:extLst>
      <p:ext uri="{BB962C8B-B14F-4D97-AF65-F5344CB8AC3E}">
        <p14:creationId xmlns:p14="http://schemas.microsoft.com/office/powerpoint/2010/main" val="156152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3EA8C-187C-9136-24EF-2CC715E77348}"/>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0D2A612-42F2-519A-C95B-29766F087F14}"/>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E68147AF-4AC6-3F74-6DB2-B8884A7BFA5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18499888-FFA9-A785-158B-AAF6766DF32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36</a:t>
            </a:fld>
            <a:endParaRPr lang="en-US" sz="1200">
              <a:solidFill>
                <a:prstClr val="black"/>
              </a:solidFill>
            </a:endParaRPr>
          </a:p>
        </p:txBody>
      </p:sp>
    </p:spTree>
    <p:extLst>
      <p:ext uri="{BB962C8B-B14F-4D97-AF65-F5344CB8AC3E}">
        <p14:creationId xmlns:p14="http://schemas.microsoft.com/office/powerpoint/2010/main" val="369648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CDF24-0129-EDD0-1E26-0AC8E83ECF62}"/>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6B149292-B474-F0CD-1231-C30B1B58E01F}"/>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E9C08DA3-36F1-11FF-333F-5307273CEC3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12E86ECA-6329-F573-3EB2-931DC5C507B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38</a:t>
            </a:fld>
            <a:endParaRPr lang="en-US" sz="1200">
              <a:solidFill>
                <a:prstClr val="black"/>
              </a:solidFill>
            </a:endParaRPr>
          </a:p>
        </p:txBody>
      </p:sp>
    </p:spTree>
    <p:extLst>
      <p:ext uri="{BB962C8B-B14F-4D97-AF65-F5344CB8AC3E}">
        <p14:creationId xmlns:p14="http://schemas.microsoft.com/office/powerpoint/2010/main" val="179936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3290-BD0A-B90C-74EE-F25C1B04AF0F}"/>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024A86C7-EE5B-FF16-EFCD-FCD8C021B882}"/>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FA53B651-855B-CC33-8747-6E48EBC748A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0F355BB0-BDA7-768E-932C-00138F02C36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40</a:t>
            </a:fld>
            <a:endParaRPr lang="en-US" sz="1200">
              <a:solidFill>
                <a:prstClr val="black"/>
              </a:solidFill>
            </a:endParaRPr>
          </a:p>
        </p:txBody>
      </p:sp>
    </p:spTree>
    <p:extLst>
      <p:ext uri="{BB962C8B-B14F-4D97-AF65-F5344CB8AC3E}">
        <p14:creationId xmlns:p14="http://schemas.microsoft.com/office/powerpoint/2010/main" val="27774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8FBD-2BA1-38B0-0E5A-5C1EBD6950DF}"/>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01ABD0D6-5A60-61BD-E09D-98C0E854EEA9}"/>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7D3AACCF-1F70-BF7D-2C5A-17DA3D6C257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C3191CF6-6FD6-61E8-824F-3336CB82895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42</a:t>
            </a:fld>
            <a:endParaRPr lang="en-US" sz="1200">
              <a:solidFill>
                <a:prstClr val="black"/>
              </a:solidFill>
            </a:endParaRPr>
          </a:p>
        </p:txBody>
      </p:sp>
    </p:spTree>
    <p:extLst>
      <p:ext uri="{BB962C8B-B14F-4D97-AF65-F5344CB8AC3E}">
        <p14:creationId xmlns:p14="http://schemas.microsoft.com/office/powerpoint/2010/main" val="158717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D093-7DD4-86A6-9D8F-59AFDFB66DA7}"/>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7FEEB756-6A11-F34B-6367-166C017325A5}"/>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02539508-7EF0-53AB-69B5-E54907C8983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B74B341B-6F0E-F61B-5037-91AC03CB9CC2}"/>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44</a:t>
            </a:fld>
            <a:endParaRPr lang="en-US" sz="1200">
              <a:solidFill>
                <a:prstClr val="black"/>
              </a:solidFill>
            </a:endParaRPr>
          </a:p>
        </p:txBody>
      </p:sp>
    </p:spTree>
    <p:extLst>
      <p:ext uri="{BB962C8B-B14F-4D97-AF65-F5344CB8AC3E}">
        <p14:creationId xmlns:p14="http://schemas.microsoft.com/office/powerpoint/2010/main" val="270762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FADF-7F1D-ED93-B4CF-E79024CD24C8}"/>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65BD1BE-B97D-0E2C-B13A-56F8C2090E55}"/>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D27587B3-D3D9-0F08-784C-9B6DD1BD145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C2EF2E1F-9BCB-D533-B30D-F77D5E2EC14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6</a:t>
            </a:fld>
            <a:endParaRPr lang="en-US" sz="1200">
              <a:solidFill>
                <a:prstClr val="black"/>
              </a:solidFill>
            </a:endParaRPr>
          </a:p>
        </p:txBody>
      </p:sp>
    </p:spTree>
    <p:extLst>
      <p:ext uri="{BB962C8B-B14F-4D97-AF65-F5344CB8AC3E}">
        <p14:creationId xmlns:p14="http://schemas.microsoft.com/office/powerpoint/2010/main" val="1517940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9890B-C964-52C9-95CF-4A0AE93EF8CB}"/>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F687B8E0-5C2D-857E-AEBE-A83BED66E522}"/>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E1302C54-2E1D-542E-39BB-B6B19EF2084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98C1212B-8BAD-27BF-82CC-28079E3DAB9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46</a:t>
            </a:fld>
            <a:endParaRPr lang="en-US" sz="1200">
              <a:solidFill>
                <a:prstClr val="black"/>
              </a:solidFill>
            </a:endParaRPr>
          </a:p>
        </p:txBody>
      </p:sp>
    </p:spTree>
    <p:extLst>
      <p:ext uri="{BB962C8B-B14F-4D97-AF65-F5344CB8AC3E}">
        <p14:creationId xmlns:p14="http://schemas.microsoft.com/office/powerpoint/2010/main" val="195664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22166-9520-2289-1D87-AF594E829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1B4F1-6212-31EE-7F1D-FD67DA1982CA}"/>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6C720078-7559-C562-E570-B761DF401D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D3E01D-4492-C3BE-5470-A38D8827A2CB}"/>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47</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BD74C30A-F6A1-2941-871F-4774A1C8CC34}"/>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198732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840B8-6046-3D6B-1121-72102105A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DDC1C-DA06-2DCB-64BB-B875D823F7FB}"/>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FFB5FDB4-9BA4-68DE-AD2D-CEE56E1708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A4D03A-9960-9F91-70CC-55ABBDF109E8}"/>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48</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741CB7DE-CB51-9F48-9366-25A73043A8D7}"/>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770081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E233D-ADDD-BB2C-6900-247CBB6AC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65AD4-585C-03CD-E301-3E8AA3FE28DE}"/>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050E4622-3693-A1C3-16B9-11B50C4BD4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C9FA2E-8DDF-5D79-E972-8E2D789C69A8}"/>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49</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3770228C-70B6-D199-FF52-DD8611EABCA9}"/>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2683371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3771-1E11-0198-94AC-2BDACDC29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E9134-8F79-E4A0-528F-88CD8B53E64A}"/>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5F4B40CD-1C40-CA15-7121-850722D98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F59488-E663-A467-13D0-0E04A5C2D42C}"/>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50</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00992D45-9003-A909-1436-D88EE57FFD2C}"/>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56967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AB267-E042-0CB7-5311-7D3D806F2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70AA9-C156-82C4-6A36-58D858E55799}"/>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D96FFC26-41AE-7AF5-0A44-8A8EDCBAB6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DB5109-DD24-5C2B-767F-3418C72C446B}"/>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51</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492FE3F2-F522-D806-A238-3B62C25FC88B}"/>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1473024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2326C-B34D-03AD-F2E5-6BCC7D30E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482B4-BEC6-47DC-D9C8-3C2CBD624D69}"/>
              </a:ext>
            </a:extLst>
          </p:cNvPr>
          <p:cNvSpPr>
            <a:spLocks noGrp="1" noRot="1" noChangeAspect="1"/>
          </p:cNvSpPr>
          <p:nvPr>
            <p:ph type="sldImg"/>
          </p:nvPr>
        </p:nvSpPr>
        <p:spPr>
          <a:xfrm>
            <a:off x="422275" y="704850"/>
            <a:ext cx="6257925" cy="3521075"/>
          </a:xfrm>
        </p:spPr>
      </p:sp>
      <p:sp>
        <p:nvSpPr>
          <p:cNvPr id="3" name="Notes Placeholder 2">
            <a:extLst>
              <a:ext uri="{FF2B5EF4-FFF2-40B4-BE49-F238E27FC236}">
                <a16:creationId xmlns:a16="http://schemas.microsoft.com/office/drawing/2014/main" id="{B2D5BD1B-7907-5022-D9EB-472A4BF5E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7A8381-4832-9AA4-E293-45DCB5B85FFB}"/>
              </a:ext>
            </a:extLst>
          </p:cNvPr>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52</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738062AF-DA1A-2AEF-66B7-7BEE6A767480}"/>
              </a:ext>
            </a:extLst>
          </p:cNvPr>
          <p:cNvSpPr>
            <a:spLocks noGrp="1"/>
          </p:cNvSpPr>
          <p:nvPr>
            <p:ph type="ftr" sz="quarter" idx="4"/>
          </p:nvPr>
        </p:nvSpPr>
        <p:spPr/>
        <p:txBody>
          <a:bodyPr/>
          <a:lstStyle/>
          <a:p>
            <a:pPr defTabSz="461635">
              <a:defRPr/>
            </a:pPr>
            <a:r>
              <a:rPr lang="en-US">
                <a:solidFill>
                  <a:prstClr val="black"/>
                </a:solidFill>
                <a:latin typeface="Calibri"/>
              </a:rPr>
              <a:t>OperationsInc - Leadership Essentials - October 3, 2018</a:t>
            </a:r>
          </a:p>
        </p:txBody>
      </p:sp>
    </p:spTree>
    <p:extLst>
      <p:ext uri="{BB962C8B-B14F-4D97-AF65-F5344CB8AC3E}">
        <p14:creationId xmlns:p14="http://schemas.microsoft.com/office/powerpoint/2010/main" val="69654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21520-EF49-7FDE-1783-BC6B5DD04043}"/>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A09DB07-557B-9017-71EB-C0AE5CC1CA40}"/>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A4542611-4AD6-0C27-34F7-21C37B9DFE2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3C3A82AF-2612-D45D-11E0-155A64650E1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53</a:t>
            </a:fld>
            <a:endParaRPr lang="en-US" sz="1200">
              <a:solidFill>
                <a:prstClr val="black"/>
              </a:solidFill>
            </a:endParaRPr>
          </a:p>
        </p:txBody>
      </p:sp>
    </p:spTree>
    <p:extLst>
      <p:ext uri="{BB962C8B-B14F-4D97-AF65-F5344CB8AC3E}">
        <p14:creationId xmlns:p14="http://schemas.microsoft.com/office/powerpoint/2010/main" val="3445284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1635">
              <a:defRPr/>
            </a:pPr>
            <a:fld id="{01A1D51C-6EDF-7D43-A744-90258D617B3C}" type="slidenum">
              <a:rPr lang="en-US">
                <a:solidFill>
                  <a:prstClr val="black"/>
                </a:solidFill>
                <a:latin typeface="Calibri"/>
              </a:rPr>
              <a:pPr defTabSz="461635">
                <a:defRPr/>
              </a:pPr>
              <a:t>56</a:t>
            </a:fld>
            <a:endParaRPr lang="en-US">
              <a:solidFill>
                <a:prstClr val="black"/>
              </a:solidFill>
              <a:latin typeface="Calibri"/>
            </a:endParaRPr>
          </a:p>
        </p:txBody>
      </p:sp>
      <p:sp>
        <p:nvSpPr>
          <p:cNvPr id="6" name="Footer Placeholder 5">
            <a:extLst>
              <a:ext uri="{FF2B5EF4-FFF2-40B4-BE49-F238E27FC236}">
                <a16:creationId xmlns:a16="http://schemas.microsoft.com/office/drawing/2014/main" id="{0D2092FA-AF53-4A6B-93D3-67AE3B3F06CE}"/>
              </a:ext>
            </a:extLst>
          </p:cNvPr>
          <p:cNvSpPr>
            <a:spLocks noGrp="1"/>
          </p:cNvSpPr>
          <p:nvPr>
            <p:ph type="ftr" sz="quarter" idx="4"/>
          </p:nvPr>
        </p:nvSpPr>
        <p:spPr/>
        <p:txBody>
          <a:bodyPr/>
          <a:lstStyle/>
          <a:p>
            <a:pPr defTabSz="461635">
              <a:defRPr/>
            </a:pPr>
            <a:endParaRPr lang="en-US">
              <a:solidFill>
                <a:prstClr val="black"/>
              </a:solidFill>
              <a:latin typeface="Calibri"/>
            </a:endParaRPr>
          </a:p>
        </p:txBody>
      </p:sp>
    </p:spTree>
    <p:extLst>
      <p:ext uri="{BB962C8B-B14F-4D97-AF65-F5344CB8AC3E}">
        <p14:creationId xmlns:p14="http://schemas.microsoft.com/office/powerpoint/2010/main" val="231910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A836-C0A8-603B-FDF2-38BADA8A4790}"/>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B716846-B072-E134-05BD-243E33F392DC}"/>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A3CA8D4C-BAC0-5D3C-8630-27B1B16009B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9C31FFDA-42E7-1879-7F12-16CBECD0690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7</a:t>
            </a:fld>
            <a:endParaRPr lang="en-US" sz="1200">
              <a:solidFill>
                <a:prstClr val="black"/>
              </a:solidFill>
            </a:endParaRPr>
          </a:p>
        </p:txBody>
      </p:sp>
    </p:spTree>
    <p:extLst>
      <p:ext uri="{BB962C8B-B14F-4D97-AF65-F5344CB8AC3E}">
        <p14:creationId xmlns:p14="http://schemas.microsoft.com/office/powerpoint/2010/main" val="231869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4580-CCBD-A885-F0D2-C56B8E712A24}"/>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F1B467F6-0112-A30B-365E-1303C00231F2}"/>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8796F401-30D9-E6D1-548E-FA832D9E940F}"/>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Introduction –</a:t>
            </a:r>
            <a:r>
              <a:rPr lang="en-US" baseline="0" dirty="0">
                <a:latin typeface="Calibri" charset="0"/>
              </a:rPr>
              <a:t> and goals for the next 6 months and if not, what are you looking to get out of this session. </a:t>
            </a:r>
            <a:endParaRPr lang="en-US" dirty="0">
              <a:latin typeface="Calibri" charset="0"/>
            </a:endParaRPr>
          </a:p>
        </p:txBody>
      </p:sp>
      <p:sp>
        <p:nvSpPr>
          <p:cNvPr id="19459" name="Slide Number Placeholder 3">
            <a:extLst>
              <a:ext uri="{FF2B5EF4-FFF2-40B4-BE49-F238E27FC236}">
                <a16:creationId xmlns:a16="http://schemas.microsoft.com/office/drawing/2014/main" id="{26241EFC-0120-3798-811E-B5404FDDFBF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8</a:t>
            </a:fld>
            <a:endParaRPr lang="en-US" sz="1200">
              <a:solidFill>
                <a:prstClr val="black"/>
              </a:solidFill>
            </a:endParaRPr>
          </a:p>
        </p:txBody>
      </p:sp>
    </p:spTree>
    <p:extLst>
      <p:ext uri="{BB962C8B-B14F-4D97-AF65-F5344CB8AC3E}">
        <p14:creationId xmlns:p14="http://schemas.microsoft.com/office/powerpoint/2010/main" val="121562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16AE-86D5-4880-069F-BC835878A39F}"/>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F8C3AA76-353D-3362-D63A-04E277ADFC36}"/>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112D5E9D-71EA-196B-03DD-27515E7CB8D5}"/>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248536BE-D675-A98B-9C9E-2B00C52EC2B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13</a:t>
            </a:fld>
            <a:endParaRPr lang="en-US" sz="1200">
              <a:solidFill>
                <a:prstClr val="black"/>
              </a:solidFill>
            </a:endParaRPr>
          </a:p>
        </p:txBody>
      </p:sp>
    </p:spTree>
    <p:extLst>
      <p:ext uri="{BB962C8B-B14F-4D97-AF65-F5344CB8AC3E}">
        <p14:creationId xmlns:p14="http://schemas.microsoft.com/office/powerpoint/2010/main" val="255223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67218-81E7-90A7-13E4-AE2A0A764116}"/>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628CACDE-E5B3-6326-92A1-BEE69BF188A4}"/>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95F6B095-4F85-E26C-610F-447A12BC5DA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C33682AB-BF30-BC64-7D68-0B824F5ECD6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16</a:t>
            </a:fld>
            <a:endParaRPr lang="en-US" sz="1200">
              <a:solidFill>
                <a:prstClr val="black"/>
              </a:solidFill>
            </a:endParaRPr>
          </a:p>
        </p:txBody>
      </p:sp>
    </p:spTree>
    <p:extLst>
      <p:ext uri="{BB962C8B-B14F-4D97-AF65-F5344CB8AC3E}">
        <p14:creationId xmlns:p14="http://schemas.microsoft.com/office/powerpoint/2010/main" val="361983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B267F-1833-86CE-A5A9-ABCAA7266DB4}"/>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5778569-A028-5CB6-CD4F-C94F1343A99E}"/>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EABF9866-A94E-E5DE-7565-49591BAD0EF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98AD8556-826D-7EAB-2204-81101CEC0063}"/>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18</a:t>
            </a:fld>
            <a:endParaRPr lang="en-US" sz="1200">
              <a:solidFill>
                <a:prstClr val="black"/>
              </a:solidFill>
            </a:endParaRPr>
          </a:p>
        </p:txBody>
      </p:sp>
    </p:spTree>
    <p:extLst>
      <p:ext uri="{BB962C8B-B14F-4D97-AF65-F5344CB8AC3E}">
        <p14:creationId xmlns:p14="http://schemas.microsoft.com/office/powerpoint/2010/main" val="230900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F9F6-40FA-1332-6FDD-1F40070C78C5}"/>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0676CFE-F678-CDEE-FFEC-66B0EE1DACF2}"/>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a:extLst>
              <a:ext uri="{FF2B5EF4-FFF2-40B4-BE49-F238E27FC236}">
                <a16:creationId xmlns:a16="http://schemas.microsoft.com/office/drawing/2014/main" id="{7878631F-CD0E-E9AD-11A2-28CFCE531F5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11559283-83EE-6B87-6C16-E0D8CB7572D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20</a:t>
            </a:fld>
            <a:endParaRPr lang="en-US" sz="1200">
              <a:solidFill>
                <a:prstClr val="black"/>
              </a:solidFill>
            </a:endParaRPr>
          </a:p>
        </p:txBody>
      </p:sp>
    </p:spTree>
    <p:extLst>
      <p:ext uri="{BB962C8B-B14F-4D97-AF65-F5344CB8AC3E}">
        <p14:creationId xmlns:p14="http://schemas.microsoft.com/office/powerpoint/2010/main" val="4219555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F7CEC-092B-60B5-995E-36C22059187E}"/>
            </a:ext>
          </a:extLst>
        </p:cNvPr>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1FF67B7-4784-2A5F-B58B-60AF5BF7B64B}"/>
              </a:ext>
            </a:extLst>
          </p:cNvPr>
          <p:cNvSpPr>
            <a:spLocks noGrp="1" noRot="1" noChangeAspect="1"/>
          </p:cNvSpPr>
          <p:nvPr>
            <p:ph type="sldImg"/>
          </p:nvPr>
        </p:nvSpPr>
        <p:spPr bwMode="auto">
          <a:xfrm>
            <a:off x="422275" y="704850"/>
            <a:ext cx="6257925" cy="35210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8" name="Notes Placeholder 2">
            <a:extLst>
              <a:ext uri="{FF2B5EF4-FFF2-40B4-BE49-F238E27FC236}">
                <a16:creationId xmlns:a16="http://schemas.microsoft.com/office/drawing/2014/main" id="{C25F859B-2CD5-7555-CF37-51A80A5B2D3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9459" name="Slide Number Placeholder 3">
            <a:extLst>
              <a:ext uri="{FF2B5EF4-FFF2-40B4-BE49-F238E27FC236}">
                <a16:creationId xmlns:a16="http://schemas.microsoft.com/office/drawing/2014/main" id="{57D38C13-BE45-4D1C-ADC7-E473EE58FA7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434" indent="-291321" eaLnBrk="0" hangingPunct="0">
              <a:defRPr sz="2400">
                <a:solidFill>
                  <a:schemeClr val="tx1"/>
                </a:solidFill>
                <a:latin typeface="Calibri" charset="0"/>
                <a:ea typeface="ＭＳ Ｐゴシック" charset="0"/>
              </a:defRPr>
            </a:lvl2pPr>
            <a:lvl3pPr marL="1165282" indent="-233056" eaLnBrk="0" hangingPunct="0">
              <a:defRPr sz="2400">
                <a:solidFill>
                  <a:schemeClr val="tx1"/>
                </a:solidFill>
                <a:latin typeface="Calibri" charset="0"/>
                <a:ea typeface="ＭＳ Ｐゴシック" charset="0"/>
              </a:defRPr>
            </a:lvl3pPr>
            <a:lvl4pPr marL="1631395" indent="-233056" eaLnBrk="0" hangingPunct="0">
              <a:defRPr sz="2400">
                <a:solidFill>
                  <a:schemeClr val="tx1"/>
                </a:solidFill>
                <a:latin typeface="Calibri" charset="0"/>
                <a:ea typeface="ＭＳ Ｐゴシック" charset="0"/>
              </a:defRPr>
            </a:lvl4pPr>
            <a:lvl5pPr marL="2097507" indent="-233056" eaLnBrk="0" hangingPunct="0">
              <a:defRPr sz="2400">
                <a:solidFill>
                  <a:schemeClr val="tx1"/>
                </a:solidFill>
                <a:latin typeface="Calibri" charset="0"/>
                <a:ea typeface="ＭＳ Ｐゴシック" charset="0"/>
              </a:defRPr>
            </a:lvl5pPr>
            <a:lvl6pPr marL="2563620" indent="-233056" eaLnBrk="0" fontAlgn="base" hangingPunct="0">
              <a:spcBef>
                <a:spcPct val="0"/>
              </a:spcBef>
              <a:spcAft>
                <a:spcPct val="0"/>
              </a:spcAft>
              <a:defRPr sz="2400">
                <a:solidFill>
                  <a:schemeClr val="tx1"/>
                </a:solidFill>
                <a:latin typeface="Calibri" charset="0"/>
                <a:ea typeface="ＭＳ Ｐゴシック" charset="0"/>
              </a:defRPr>
            </a:lvl6pPr>
            <a:lvl7pPr marL="3029732" indent="-233056" eaLnBrk="0" fontAlgn="base" hangingPunct="0">
              <a:spcBef>
                <a:spcPct val="0"/>
              </a:spcBef>
              <a:spcAft>
                <a:spcPct val="0"/>
              </a:spcAft>
              <a:defRPr sz="2400">
                <a:solidFill>
                  <a:schemeClr val="tx1"/>
                </a:solidFill>
                <a:latin typeface="Calibri" charset="0"/>
                <a:ea typeface="ＭＳ Ｐゴシック" charset="0"/>
              </a:defRPr>
            </a:lvl7pPr>
            <a:lvl8pPr marL="3495845" indent="-233056" eaLnBrk="0" fontAlgn="base" hangingPunct="0">
              <a:spcBef>
                <a:spcPct val="0"/>
              </a:spcBef>
              <a:spcAft>
                <a:spcPct val="0"/>
              </a:spcAft>
              <a:defRPr sz="2400">
                <a:solidFill>
                  <a:schemeClr val="tx1"/>
                </a:solidFill>
                <a:latin typeface="Calibri" charset="0"/>
                <a:ea typeface="ＭＳ Ｐゴシック" charset="0"/>
              </a:defRPr>
            </a:lvl8pPr>
            <a:lvl9pPr marL="3961958" indent="-233056" eaLnBrk="0" fontAlgn="base" hangingPunct="0">
              <a:spcBef>
                <a:spcPct val="0"/>
              </a:spcBef>
              <a:spcAft>
                <a:spcPct val="0"/>
              </a:spcAft>
              <a:defRPr sz="2400">
                <a:solidFill>
                  <a:schemeClr val="tx1"/>
                </a:solidFill>
                <a:latin typeface="Calibri" charset="0"/>
                <a:ea typeface="ＭＳ Ｐゴシック" charset="0"/>
              </a:defRPr>
            </a:lvl9pPr>
          </a:lstStyle>
          <a:p>
            <a:pPr defTabSz="461635" eaLnBrk="1" fontAlgn="base" hangingPunct="1">
              <a:spcBef>
                <a:spcPct val="0"/>
              </a:spcBef>
              <a:spcAft>
                <a:spcPct val="0"/>
              </a:spcAft>
              <a:defRPr/>
            </a:pPr>
            <a:fld id="{0482EFE8-4473-3A40-9460-4ACA2C7E3D4E}" type="slidenum">
              <a:rPr lang="en-US" sz="1200">
                <a:solidFill>
                  <a:prstClr val="black"/>
                </a:solidFill>
              </a:rPr>
              <a:pPr defTabSz="461635" eaLnBrk="1" fontAlgn="base" hangingPunct="1">
                <a:spcBef>
                  <a:spcPct val="0"/>
                </a:spcBef>
                <a:spcAft>
                  <a:spcPct val="0"/>
                </a:spcAft>
                <a:defRPr/>
              </a:pPr>
              <a:t>22</a:t>
            </a:fld>
            <a:endParaRPr lang="en-US" sz="1200">
              <a:solidFill>
                <a:prstClr val="black"/>
              </a:solidFill>
            </a:endParaRPr>
          </a:p>
        </p:txBody>
      </p:sp>
    </p:spTree>
    <p:extLst>
      <p:ext uri="{BB962C8B-B14F-4D97-AF65-F5344CB8AC3E}">
        <p14:creationId xmlns:p14="http://schemas.microsoft.com/office/powerpoint/2010/main" val="137450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6E12-269C-4A61-868C-4705467DF7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54DE49-BC3B-4567-BB6E-9ED6AAFBCE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59D0E-F851-4700-A465-EC624B82914D}"/>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3BEE2C23-DE3C-4E74-9CB2-D35CDFD55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CE5D1-4F2D-4C81-8F23-F3C076C9D07E}"/>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135712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7F77-EDDB-471C-B0F7-805D195E86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B9CE4F-5636-4E6B-B4F0-9C315CE79E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64CBE-5738-4D8A-8F40-8AA6D963BB86}"/>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4DFA546B-B981-4972-B496-F3488C7A7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9CB73-50F1-4C5C-A5EC-81ED96CFE7EC}"/>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235582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D3DF58-5496-4A3C-8268-C015703AEC4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B9DFC-0B0F-44CD-94F8-A7621D003870}"/>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F7F66-7E3B-4CE3-9D60-75DC26171E6C}"/>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E4484FCF-8521-4E4D-A16A-E63EF64EB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59180-0155-4A78-8E81-9A80E9C73AB9}"/>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325661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CA08-A246-4155-AC83-8B71C6C110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E80BBB-3EB6-4E85-8EF8-954C680205AB}"/>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4" name="Footer Placeholder 3">
            <a:extLst>
              <a:ext uri="{FF2B5EF4-FFF2-40B4-BE49-F238E27FC236}">
                <a16:creationId xmlns:a16="http://schemas.microsoft.com/office/drawing/2014/main" id="{ED7899E2-0B2C-4624-92AA-1F42689549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287577-ADE0-47FC-8606-0CFC9934B487}"/>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1279603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D77CC0-5F25-48D1-9FA3-7577F23518B6}" type="datetime1">
              <a:rPr lang="en-US" smtClean="0"/>
              <a:t>10/9/2024</a:t>
            </a:fld>
            <a:endParaRPr lang="en-US"/>
          </a:p>
        </p:txBody>
      </p:sp>
      <p:sp>
        <p:nvSpPr>
          <p:cNvPr id="5" name="Footer Placeholder 4"/>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6" name="Slide Number Placeholder 5"/>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3238667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9D8EDB-E0BF-44EB-9184-C253EAE24FFE}" type="datetime1">
              <a:rPr lang="en-US" smtClean="0"/>
              <a:t>10/9/2024</a:t>
            </a:fld>
            <a:endParaRPr lang="en-US"/>
          </a:p>
        </p:txBody>
      </p:sp>
      <p:sp>
        <p:nvSpPr>
          <p:cNvPr id="5" name="Footer Placeholder 4"/>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6" name="Slide Number Placeholder 5"/>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779038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0818A-8247-421E-BF06-F4D8A153710F}" type="datetime1">
              <a:rPr lang="en-US" smtClean="0"/>
              <a:t>10/9/2024</a:t>
            </a:fld>
            <a:endParaRPr lang="en-US"/>
          </a:p>
        </p:txBody>
      </p:sp>
      <p:sp>
        <p:nvSpPr>
          <p:cNvPr id="5" name="Footer Placeholder 4"/>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6" name="Slide Number Placeholder 5"/>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830579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C2E705-444F-47B1-A1F1-51D2589D6531}" type="datetime1">
              <a:rPr lang="en-US" smtClean="0"/>
              <a:t>10/9/2024</a:t>
            </a:fld>
            <a:endParaRPr lang="en-US"/>
          </a:p>
        </p:txBody>
      </p:sp>
      <p:sp>
        <p:nvSpPr>
          <p:cNvPr id="6" name="Footer Placeholder 5"/>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7" name="Slide Number Placeholder 6"/>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3153189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9BF491-C833-4484-B5A0-B516433AD667}" type="datetime1">
              <a:rPr lang="en-US" smtClean="0"/>
              <a:t>10/9/2024</a:t>
            </a:fld>
            <a:endParaRPr lang="en-US"/>
          </a:p>
        </p:txBody>
      </p:sp>
      <p:sp>
        <p:nvSpPr>
          <p:cNvPr id="8" name="Footer Placeholder 7"/>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9" name="Slide Number Placeholder 8"/>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95356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38F4FF-BBEA-40D9-8CF7-A369C6A516AA}" type="datetime1">
              <a:rPr lang="en-US" smtClean="0"/>
              <a:t>10/9/2024</a:t>
            </a:fld>
            <a:endParaRPr lang="en-US"/>
          </a:p>
        </p:txBody>
      </p:sp>
      <p:sp>
        <p:nvSpPr>
          <p:cNvPr id="4" name="Footer Placeholder 3"/>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5" name="Slide Number Placeholder 4"/>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344891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F685E-32DB-4FA4-96A6-EF3C57AAD450}" type="datetime1">
              <a:rPr lang="en-US" smtClean="0"/>
              <a:t>10/9/2024</a:t>
            </a:fld>
            <a:endParaRPr lang="en-US"/>
          </a:p>
        </p:txBody>
      </p:sp>
      <p:sp>
        <p:nvSpPr>
          <p:cNvPr id="3" name="Footer Placeholder 2"/>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4" name="Slide Number Placeholder 3"/>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188391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0A08-847D-41C1-8423-64E45A1145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9A607-556B-436C-AC4A-A24E8ADA31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C73A6-E6AB-4CC3-AE1D-EEF6EB5F0693}"/>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66043D5E-3F81-436D-93E8-F0816CACD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D9520-6902-4947-B2B4-6139952F22EE}"/>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3339540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A86D25-DED9-4B82-B09C-D326607F7C61}" type="datetime1">
              <a:rPr lang="en-US" smtClean="0"/>
              <a:t>10/9/2024</a:t>
            </a:fld>
            <a:endParaRPr lang="en-US"/>
          </a:p>
        </p:txBody>
      </p:sp>
      <p:sp>
        <p:nvSpPr>
          <p:cNvPr id="6" name="Footer Placeholder 5"/>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7" name="Slide Number Placeholder 6"/>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362766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22BA32-9BB8-41A8-8431-192D1CD7277F}" type="datetime1">
              <a:rPr lang="en-US" smtClean="0"/>
              <a:t>10/9/2024</a:t>
            </a:fld>
            <a:endParaRPr lang="en-US"/>
          </a:p>
        </p:txBody>
      </p:sp>
      <p:sp>
        <p:nvSpPr>
          <p:cNvPr id="6" name="Footer Placeholder 5"/>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7" name="Slide Number Placeholder 6"/>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1885485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B7305-D0BA-486F-9923-E8A0DAEB1441}" type="datetime1">
              <a:rPr lang="en-US" smtClean="0"/>
              <a:t>10/9/2024</a:t>
            </a:fld>
            <a:endParaRPr lang="en-US"/>
          </a:p>
        </p:txBody>
      </p:sp>
      <p:sp>
        <p:nvSpPr>
          <p:cNvPr id="5" name="Footer Placeholder 4"/>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6" name="Slide Number Placeholder 5"/>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2002051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EFDA0-6C12-4F90-833D-6780155D97AA}" type="datetime1">
              <a:rPr lang="en-US" smtClean="0"/>
              <a:t>10/9/2024</a:t>
            </a:fld>
            <a:endParaRPr lang="en-US"/>
          </a:p>
        </p:txBody>
      </p:sp>
      <p:sp>
        <p:nvSpPr>
          <p:cNvPr id="5" name="Footer Placeholder 4"/>
          <p:cNvSpPr>
            <a:spLocks noGrp="1"/>
          </p:cNvSpPr>
          <p:nvPr>
            <p:ph type="ftr" sz="quarter" idx="11"/>
          </p:nvPr>
        </p:nvSpPr>
        <p:spPr/>
        <p:txBody>
          <a:bodyPr/>
          <a:lstStyle/>
          <a:p>
            <a:r>
              <a:rPr lang="en-US"/>
              <a:t>SLIDE DECK TITLE – CONFIDENTIAL – See disclaimer on limitations of use of these materials at the end of this deck. </a:t>
            </a:r>
          </a:p>
        </p:txBody>
      </p:sp>
      <p:sp>
        <p:nvSpPr>
          <p:cNvPr id="6" name="Slide Number Placeholder 5"/>
          <p:cNvSpPr>
            <a:spLocks noGrp="1"/>
          </p:cNvSpPr>
          <p:nvPr>
            <p:ph type="sldNum" sz="quarter" idx="12"/>
          </p:nvPr>
        </p:nvSpPr>
        <p:spPr/>
        <p:txBody>
          <a:bodyPr/>
          <a:lstStyle/>
          <a:p>
            <a:fld id="{DCCE9ACF-AE0F-437B-96EC-6B3AB89319E9}" type="slidenum">
              <a:rPr lang="en-US" smtClean="0"/>
              <a:t>‹#›</a:t>
            </a:fld>
            <a:endParaRPr lang="en-US"/>
          </a:p>
        </p:txBody>
      </p:sp>
    </p:spTree>
    <p:extLst>
      <p:ext uri="{BB962C8B-B14F-4D97-AF65-F5344CB8AC3E}">
        <p14:creationId xmlns:p14="http://schemas.microsoft.com/office/powerpoint/2010/main" val="3232646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16B4F2-F940-4A3B-95FE-AD3F0E51F5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6">
            <a:extLst>
              <a:ext uri="{FF2B5EF4-FFF2-40B4-BE49-F238E27FC236}">
                <a16:creationId xmlns:a16="http://schemas.microsoft.com/office/drawing/2014/main" id="{186F5693-2781-489B-A15B-A957CAFCD388}"/>
              </a:ext>
            </a:extLst>
          </p:cNvPr>
          <p:cNvSpPr>
            <a:spLocks noGrp="1"/>
          </p:cNvSpPr>
          <p:nvPr>
            <p:ph type="sldNum" sz="quarter" idx="4294967295"/>
          </p:nvPr>
        </p:nvSpPr>
        <p:spPr>
          <a:xfrm>
            <a:off x="9347200" y="6148389"/>
            <a:ext cx="2844800" cy="365125"/>
          </a:xfrm>
        </p:spPr>
        <p:txBody>
          <a:bodyPr/>
          <a:lstStyle>
            <a:lvl1pPr>
              <a:defRPr>
                <a:solidFill>
                  <a:schemeClr val="bg1"/>
                </a:solidFill>
              </a:defRPr>
            </a:lvl1pPr>
          </a:lstStyle>
          <a:p>
            <a:fld id="{C73475C5-48EA-8747-BE21-9D145B7CB0E4}" type="slidenum">
              <a:rPr lang="en-US" sz="1600" b="1" smtClean="0"/>
              <a:pPr/>
              <a:t>‹#›</a:t>
            </a:fld>
            <a:endParaRPr lang="en-US" sz="1600" b="1" dirty="0"/>
          </a:p>
        </p:txBody>
      </p:sp>
    </p:spTree>
    <p:extLst>
      <p:ext uri="{BB962C8B-B14F-4D97-AF65-F5344CB8AC3E}">
        <p14:creationId xmlns:p14="http://schemas.microsoft.com/office/powerpoint/2010/main" val="193181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974058-19BF-4C1F-A54E-F4C041F4DD85}"/>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97053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600670" y="5929931"/>
            <a:ext cx="10985503" cy="318491"/>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603248" y="1287496"/>
            <a:ext cx="10985503" cy="2324102"/>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21" hasCustomPrompt="1"/>
          </p:nvPr>
        </p:nvSpPr>
        <p:spPr>
          <a:xfrm>
            <a:off x="600671" y="3611595"/>
            <a:ext cx="10985501" cy="952502"/>
          </a:xfrm>
          <a:prstGeom prst="rect">
            <a:avLst/>
          </a:prstGeom>
        </p:spPr>
        <p:txBody>
          <a:bodyPr numCol="1" spcCol="38100"/>
          <a:lstStyle>
            <a:lvl1pPr marL="0" indent="0" defTabSz="412750">
              <a:lnSpc>
                <a:spcPct val="100000"/>
              </a:lnSpc>
              <a:spcBef>
                <a:spcPts val="0"/>
              </a:spcBef>
              <a:buSzTx/>
              <a:buNone/>
              <a:defRPr sz="275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335194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Body Level One…"/>
          <p:cNvSpPr txBox="1">
            <a:spLocks noGrp="1"/>
          </p:cNvSpPr>
          <p:nvPr>
            <p:ph type="body" sz="quarter" idx="1" hasCustomPrompt="1"/>
          </p:nvPr>
        </p:nvSpPr>
        <p:spPr>
          <a:xfrm>
            <a:off x="603845" y="553069"/>
            <a:ext cx="10984311" cy="318491"/>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3217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313290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603250" y="539750"/>
            <a:ext cx="10985500" cy="716582"/>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603250" y="1186480"/>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23974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84B1-F945-4A75-B115-A1AC60EA0B5B}"/>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38978E-91DB-4B29-B913-05A757A6449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1E2ADB-62B5-4F81-9A41-6FBADD694B4A}"/>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DAB314EC-9890-479E-A9D5-E5D591390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A1623-B8CF-4287-A06E-B6F98CD5BA13}"/>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2212418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568514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603250" y="1186480"/>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603250" y="2124252"/>
            <a:ext cx="4889500" cy="4128316"/>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867289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713992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6"/>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603250" y="1186480"/>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11890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603250" y="1186480"/>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481014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804195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3"/>
            <a:ext cx="10985500" cy="3620794"/>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455423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1215011" y="5337727"/>
            <a:ext cx="10100028" cy="318491"/>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876962" y="2469930"/>
            <a:ext cx="10438077" cy="1918141"/>
          </a:xfrm>
          <a:prstGeom prst="rect">
            <a:avLst/>
          </a:prstGeom>
        </p:spPr>
        <p:txBody>
          <a:bodyPr numCol="1" spcCol="38100"/>
          <a:lstStyle>
            <a:lvl1pPr marL="150438" indent="-65926">
              <a:spcBef>
                <a:spcPts val="0"/>
              </a:spcBef>
              <a:buSzTx/>
              <a:buNone/>
              <a:defRPr sz="4250" spc="-1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930644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3127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233974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96A6-84DA-4EF5-845E-07500B52F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BD65E-260E-45F5-82B4-562A8340BB03}"/>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C54C9-44AB-4A05-ABB4-5D54B846276A}"/>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93295-3E4A-418A-8250-087063C576B5}"/>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6" name="Footer Placeholder 5">
            <a:extLst>
              <a:ext uri="{FF2B5EF4-FFF2-40B4-BE49-F238E27FC236}">
                <a16:creationId xmlns:a16="http://schemas.microsoft.com/office/drawing/2014/main" id="{D51E8AB9-D68F-4248-9040-9C627A0D4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FCD01-D3F7-4D15-907C-12CF21747B39}"/>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120298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97901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9B7B-9435-4E3A-B62D-9427AE2B26D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7F5198-7152-41D2-8117-F64C252F80B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42B885-A5A4-4924-AE63-6AB3F5929163}"/>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6389D-8A23-499C-9391-FDC3FE7B08B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5D6F93-2045-4B3A-8BFB-BED34533AB76}"/>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2ECE11-1A8C-4505-A54C-4E72EC2D0074}"/>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8" name="Footer Placeholder 7">
            <a:extLst>
              <a:ext uri="{FF2B5EF4-FFF2-40B4-BE49-F238E27FC236}">
                <a16:creationId xmlns:a16="http://schemas.microsoft.com/office/drawing/2014/main" id="{F3405769-7E52-4B91-B080-56768A8846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A1B42C-F7E5-49A4-967D-D2BCE808A5D3}"/>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2241400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20A8-2548-4E3C-9B1A-9BD2B2812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9CE662-602F-42E5-B607-779D2B913689}"/>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4" name="Footer Placeholder 3">
            <a:extLst>
              <a:ext uri="{FF2B5EF4-FFF2-40B4-BE49-F238E27FC236}">
                <a16:creationId xmlns:a16="http://schemas.microsoft.com/office/drawing/2014/main" id="{A7EA8795-3BB5-4332-9CF1-1E478A81F8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E57B0-2EF4-4EE4-A5B5-87422DFA5243}"/>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194785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F61FD0-8C25-4253-ABBC-3A04A62BE239}"/>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3" name="Footer Placeholder 2">
            <a:extLst>
              <a:ext uri="{FF2B5EF4-FFF2-40B4-BE49-F238E27FC236}">
                <a16:creationId xmlns:a16="http://schemas.microsoft.com/office/drawing/2014/main" id="{B7BB1F13-8A56-44F1-BDF6-66AB39BCC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1CBF38-A857-4B88-8D88-589FC1017875}"/>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2372951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BE9F-6A34-4A17-A1F2-5063F958D5A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428BFC-4E63-4BE6-BD2A-BAEAD05D444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75796-2679-4CDF-947D-D6335C85ACB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ADAAA5-CD1C-4301-81E6-03C37C64453C}"/>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6" name="Footer Placeholder 5">
            <a:extLst>
              <a:ext uri="{FF2B5EF4-FFF2-40B4-BE49-F238E27FC236}">
                <a16:creationId xmlns:a16="http://schemas.microsoft.com/office/drawing/2014/main" id="{6DA9D2E6-97D8-4977-8500-EB05B4EE9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204D5-5D0B-4631-BAF4-21FE6BB18651}"/>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237622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F9E8-40A1-4805-9B04-FAB0C0307BF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F69D29-510F-4C37-BCFA-4329FC12FAE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0A0A84-63F3-4961-B18D-CCCC3785DBE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E72EEB-6C24-4797-8323-0AFCD0F42648}"/>
              </a:ext>
            </a:extLst>
          </p:cNvPr>
          <p:cNvSpPr>
            <a:spLocks noGrp="1"/>
          </p:cNvSpPr>
          <p:nvPr>
            <p:ph type="dt" sz="half" idx="10"/>
          </p:nvPr>
        </p:nvSpPr>
        <p:spPr/>
        <p:txBody>
          <a:bodyPr/>
          <a:lstStyle/>
          <a:p>
            <a:fld id="{5A654904-9DA9-4FF3-BE6C-BFDB77C1967E}" type="datetimeFigureOut">
              <a:rPr lang="en-US" smtClean="0"/>
              <a:t>10/9/2024</a:t>
            </a:fld>
            <a:endParaRPr lang="en-US"/>
          </a:p>
        </p:txBody>
      </p:sp>
      <p:sp>
        <p:nvSpPr>
          <p:cNvPr id="6" name="Footer Placeholder 5">
            <a:extLst>
              <a:ext uri="{FF2B5EF4-FFF2-40B4-BE49-F238E27FC236}">
                <a16:creationId xmlns:a16="http://schemas.microsoft.com/office/drawing/2014/main" id="{67748380-3B0B-45FB-A758-D28C45446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EC60D-BFF3-4C93-B48B-5568753213A3}"/>
              </a:ext>
            </a:extLst>
          </p:cNvPr>
          <p:cNvSpPr>
            <a:spLocks noGrp="1"/>
          </p:cNvSpPr>
          <p:nvPr>
            <p:ph type="sldNum" sz="quarter" idx="12"/>
          </p:nvPr>
        </p:nvSpPr>
        <p:spPr/>
        <p:txBody>
          <a:bodyPr/>
          <a:lstStyle/>
          <a:p>
            <a:fld id="{6302C5E1-D461-4AA7-9D08-5ABAE79EDFB2}" type="slidenum">
              <a:rPr lang="en-US" smtClean="0"/>
              <a:t>‹#›</a:t>
            </a:fld>
            <a:endParaRPr lang="en-US"/>
          </a:p>
        </p:txBody>
      </p:sp>
    </p:spTree>
    <p:extLst>
      <p:ext uri="{BB962C8B-B14F-4D97-AF65-F5344CB8AC3E}">
        <p14:creationId xmlns:p14="http://schemas.microsoft.com/office/powerpoint/2010/main" val="123127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19E66-9837-4265-A955-79FE30BB3A6F}"/>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7FA3FF-20B0-4616-A7E2-750384EB4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360BA-45E2-4364-AC8C-87D074B4C69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54904-9DA9-4FF3-BE6C-BFDB77C1967E}" type="datetimeFigureOut">
              <a:rPr lang="en-US" smtClean="0"/>
              <a:t>10/9/2024</a:t>
            </a:fld>
            <a:endParaRPr lang="en-US"/>
          </a:p>
        </p:txBody>
      </p:sp>
      <p:sp>
        <p:nvSpPr>
          <p:cNvPr id="5" name="Footer Placeholder 4">
            <a:extLst>
              <a:ext uri="{FF2B5EF4-FFF2-40B4-BE49-F238E27FC236}">
                <a16:creationId xmlns:a16="http://schemas.microsoft.com/office/drawing/2014/main" id="{979D5A85-C0CE-4F99-B254-4803846F9D8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C33F05-7F26-4AFF-A9FB-BB23906E68B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C5E1-D461-4AA7-9D08-5ABAE79EDFB2}" type="slidenum">
              <a:rPr lang="en-US" smtClean="0"/>
              <a:t>‹#›</a:t>
            </a:fld>
            <a:endParaRPr lang="en-US"/>
          </a:p>
        </p:txBody>
      </p:sp>
    </p:spTree>
    <p:extLst>
      <p:ext uri="{BB962C8B-B14F-4D97-AF65-F5344CB8AC3E}">
        <p14:creationId xmlns:p14="http://schemas.microsoft.com/office/powerpoint/2010/main" val="16741018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54904-9DA9-4FF3-BE6C-BFDB77C1967E}"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C5E1-D461-4AA7-9D08-5ABAE79EDFB2}" type="slidenum">
              <a:rPr lang="en-US" smtClean="0"/>
              <a:t>‹#›</a:t>
            </a:fld>
            <a:endParaRPr lang="en-US"/>
          </a:p>
        </p:txBody>
      </p:sp>
    </p:spTree>
    <p:extLst>
      <p:ext uri="{BB962C8B-B14F-4D97-AF65-F5344CB8AC3E}">
        <p14:creationId xmlns:p14="http://schemas.microsoft.com/office/powerpoint/2010/main" val="17419326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latin typeface="+mj-lt"/>
                <a:ea typeface="+mj-ea"/>
                <a:cs typeface="+mj-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82754310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hyperlink" Target="https://arkansasgopwing.blogspot.ca/" TargetMode="External"/><Relationship Id="rId5" Type="http://schemas.openxmlformats.org/officeDocument/2006/relationships/image" Target="../media/image30.jp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5.jpe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tarry-background_short1.jpg" descr="starry-background_short1.jpg"/>
          <p:cNvPicPr>
            <a:picLocks noChangeAspect="1"/>
          </p:cNvPicPr>
          <p:nvPr/>
        </p:nvPicPr>
        <p:blipFill>
          <a:blip r:embed="rId2"/>
          <a:srcRect l="3763" t="14220" r="3763" b="7577"/>
          <a:stretch>
            <a:fillRect/>
          </a:stretch>
        </p:blipFill>
        <p:spPr>
          <a:xfrm>
            <a:off x="-21267" y="-12229"/>
            <a:ext cx="12234534" cy="6882458"/>
          </a:xfrm>
          <a:prstGeom prst="rect">
            <a:avLst/>
          </a:prstGeom>
          <a:ln w="12700">
            <a:miter lim="400000"/>
          </a:ln>
        </p:spPr>
      </p:pic>
      <p:pic>
        <p:nvPicPr>
          <p:cNvPr id="152" name="CDNLA-show-dc-gaylord-natl-dome-2024-logo.png" descr="CDNLA-show-dc-gaylord-natl-dome-2024-logo.png"/>
          <p:cNvPicPr>
            <a:picLocks noChangeAspect="1"/>
          </p:cNvPicPr>
          <p:nvPr/>
        </p:nvPicPr>
        <p:blipFill>
          <a:blip r:embed="rId3"/>
          <a:stretch>
            <a:fillRect/>
          </a:stretch>
        </p:blipFill>
        <p:spPr>
          <a:xfrm>
            <a:off x="1016190" y="2093875"/>
            <a:ext cx="10159621" cy="1850121"/>
          </a:xfrm>
          <a:prstGeom prst="rect">
            <a:avLst/>
          </a:prstGeom>
          <a:ln w="12700">
            <a:miter lim="400000"/>
          </a:ln>
        </p:spPr>
      </p:pic>
      <p:pic>
        <p:nvPicPr>
          <p:cNvPr id="153" name="red-stripped-bottom.png" descr="red-stripped-bottom.png"/>
          <p:cNvPicPr>
            <a:picLocks noChangeAspect="1"/>
          </p:cNvPicPr>
          <p:nvPr/>
        </p:nvPicPr>
        <p:blipFill>
          <a:blip r:embed="rId4"/>
          <a:srcRect t="54070" b="16191"/>
          <a:stretch>
            <a:fillRect/>
          </a:stretch>
        </p:blipFill>
        <p:spPr>
          <a:xfrm>
            <a:off x="-1" y="6004009"/>
            <a:ext cx="12192001" cy="88877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34" y="247240"/>
            <a:ext cx="9641560" cy="913175"/>
          </a:xfrm>
        </p:spPr>
        <p:txBody>
          <a:bodyPr>
            <a:normAutofit/>
          </a:bodyPr>
          <a:lstStyle/>
          <a:p>
            <a:pPr algn="l"/>
            <a:r>
              <a:rPr lang="en-US" b="1" dirty="0">
                <a:solidFill>
                  <a:schemeClr val="tx2"/>
                </a:solidFill>
                <a:effectLst>
                  <a:outerShdw blurRad="38100" dist="38100" dir="2700000" algn="tl">
                    <a:srgbClr val="000000">
                      <a:alpha val="43137"/>
                    </a:srgbClr>
                  </a:outerShdw>
                </a:effectLst>
                <a:latin typeface="Helvetica Neue"/>
                <a:cs typeface="Helvetica Neue"/>
              </a:rPr>
              <a:t>Generational Stereotyping</a:t>
            </a: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10</a:t>
            </a:fld>
            <a:endParaRPr lang="en-US" sz="1600" b="1" dirty="0">
              <a:solidFill>
                <a:srgbClr val="FFFFFF"/>
              </a:solidFill>
            </a:endParaRPr>
          </a:p>
        </p:txBody>
      </p:sp>
      <p:sp>
        <p:nvSpPr>
          <p:cNvPr id="4" name="TextBox 3"/>
          <p:cNvSpPr txBox="1"/>
          <p:nvPr/>
        </p:nvSpPr>
        <p:spPr>
          <a:xfrm>
            <a:off x="358634" y="1230176"/>
            <a:ext cx="10336372" cy="2123658"/>
          </a:xfrm>
          <a:prstGeom prst="rect">
            <a:avLst/>
          </a:prstGeom>
          <a:noFill/>
        </p:spPr>
        <p:txBody>
          <a:bodyPr wrap="square" rtlCol="0">
            <a:spAutoFit/>
          </a:bodyPr>
          <a:lstStyle/>
          <a:p>
            <a:pPr marL="342900" indent="-342900">
              <a:spcAft>
                <a:spcPts val="2400"/>
              </a:spcAft>
              <a:buFont typeface="Wingdings" panose="05000000000000000000" pitchFamily="2" charset="2"/>
              <a:buChar char="§"/>
            </a:pPr>
            <a:r>
              <a:rPr lang="en-US" sz="2800" dirty="0">
                <a:solidFill>
                  <a:srgbClr val="1F497D"/>
                </a:solidFill>
                <a:latin typeface="Helvetica Neue"/>
                <a:cs typeface="Helvetica Neue"/>
              </a:rPr>
              <a:t>When it comes to managing a team, the various generations are just one piece of the puzzle. </a:t>
            </a:r>
          </a:p>
          <a:p>
            <a:pPr marL="342900" indent="-342900">
              <a:spcAft>
                <a:spcPts val="2400"/>
              </a:spcAft>
              <a:buFont typeface="Wingdings" panose="05000000000000000000" pitchFamily="2" charset="2"/>
              <a:buChar char="§"/>
            </a:pPr>
            <a:r>
              <a:rPr lang="en-US" sz="2800" dirty="0">
                <a:solidFill>
                  <a:srgbClr val="1F497D"/>
                </a:solidFill>
                <a:latin typeface="Helvetica Neue"/>
                <a:cs typeface="Helvetica Neue"/>
              </a:rPr>
              <a:t>Remember, you’re not managing a generation, you’re managing </a:t>
            </a:r>
            <a:r>
              <a:rPr lang="en-US" sz="2800" i="1" u="sng" dirty="0">
                <a:solidFill>
                  <a:srgbClr val="1F497D"/>
                </a:solidFill>
                <a:latin typeface="Helvetica Neue"/>
                <a:cs typeface="Helvetica Neue"/>
              </a:rPr>
              <a:t>individual people</a:t>
            </a:r>
            <a:r>
              <a:rPr lang="en-US" sz="2800" dirty="0">
                <a:solidFill>
                  <a:srgbClr val="1F497D"/>
                </a:solidFill>
                <a:latin typeface="Helvetica Neue"/>
                <a:cs typeface="Helvetica Neue"/>
              </a:rPr>
              <a:t>.</a:t>
            </a: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3" name="Rectangle 2"/>
          <p:cNvSpPr/>
          <p:nvPr/>
        </p:nvSpPr>
        <p:spPr>
          <a:xfrm>
            <a:off x="358634" y="3515865"/>
            <a:ext cx="7191505" cy="2123658"/>
          </a:xfrm>
          <a:prstGeom prst="rect">
            <a:avLst/>
          </a:prstGeom>
        </p:spPr>
        <p:txBody>
          <a:bodyPr wrap="square">
            <a:spAutoFit/>
          </a:bodyPr>
          <a:lstStyle/>
          <a:p>
            <a:pPr marL="342900" indent="-342900">
              <a:spcAft>
                <a:spcPts val="2400"/>
              </a:spcAft>
              <a:buFont typeface="Wingdings" panose="05000000000000000000" pitchFamily="2" charset="2"/>
              <a:buChar char="§"/>
            </a:pPr>
            <a:r>
              <a:rPr lang="en-US" sz="2800" dirty="0">
                <a:solidFill>
                  <a:srgbClr val="1F497D"/>
                </a:solidFill>
                <a:latin typeface="Helvetica Neue"/>
                <a:cs typeface="Helvetica Neue"/>
              </a:rPr>
              <a:t>Perceptions dictate reality – even if they do not align with fact. </a:t>
            </a:r>
          </a:p>
          <a:p>
            <a:pPr marL="342900" indent="-342900">
              <a:spcAft>
                <a:spcPts val="2400"/>
              </a:spcAft>
              <a:buFont typeface="Wingdings" panose="05000000000000000000" pitchFamily="2" charset="2"/>
              <a:buChar char="§"/>
            </a:pPr>
            <a:r>
              <a:rPr lang="en-US" sz="2800" dirty="0">
                <a:solidFill>
                  <a:srgbClr val="1F497D"/>
                </a:solidFill>
                <a:latin typeface="Helvetica Neue"/>
                <a:cs typeface="Helvetica Neue"/>
              </a:rPr>
              <a:t>Misperceptions could lead you down a path of incorrect assumptions.</a:t>
            </a:r>
          </a:p>
        </p:txBody>
      </p:sp>
      <p:grpSp>
        <p:nvGrpSpPr>
          <p:cNvPr id="9" name="Group 8"/>
          <p:cNvGrpSpPr/>
          <p:nvPr/>
        </p:nvGrpSpPr>
        <p:grpSpPr>
          <a:xfrm>
            <a:off x="7841818" y="3406457"/>
            <a:ext cx="3978690" cy="2925010"/>
            <a:chOff x="5631519" y="2156995"/>
            <a:chExt cx="3383867" cy="2925010"/>
          </a:xfrm>
        </p:grpSpPr>
        <p:pic>
          <p:nvPicPr>
            <p:cNvPr id="10" name="Picture 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83641" y="2156995"/>
              <a:ext cx="3130446" cy="2925010"/>
            </a:xfrm>
            <a:prstGeom prst="rect">
              <a:avLst/>
            </a:prstGeom>
          </p:spPr>
        </p:pic>
        <p:sp>
          <p:nvSpPr>
            <p:cNvPr id="11" name="TextBox 10"/>
            <p:cNvSpPr txBox="1"/>
            <p:nvPr/>
          </p:nvSpPr>
          <p:spPr>
            <a:xfrm>
              <a:off x="5884890" y="2743200"/>
              <a:ext cx="1201710" cy="461665"/>
            </a:xfrm>
            <a:prstGeom prst="rect">
              <a:avLst/>
            </a:prstGeom>
            <a:noFill/>
          </p:spPr>
          <p:txBody>
            <a:bodyPr wrap="square" rtlCol="0">
              <a:spAutoFit/>
            </a:bodyPr>
            <a:lstStyle/>
            <a:p>
              <a:r>
                <a:rPr lang="en-US" sz="2400" b="1" dirty="0">
                  <a:latin typeface="Helvetica Neue" panose="02000503000000020004"/>
                </a:rPr>
                <a:t>Gen X</a:t>
              </a:r>
            </a:p>
          </p:txBody>
        </p:sp>
        <p:sp>
          <p:nvSpPr>
            <p:cNvPr id="12" name="TextBox 11"/>
            <p:cNvSpPr txBox="1"/>
            <p:nvPr/>
          </p:nvSpPr>
          <p:spPr>
            <a:xfrm rot="2143762">
              <a:off x="6866796" y="4423611"/>
              <a:ext cx="2148590" cy="461665"/>
            </a:xfrm>
            <a:prstGeom prst="rect">
              <a:avLst/>
            </a:prstGeom>
            <a:noFill/>
          </p:spPr>
          <p:txBody>
            <a:bodyPr wrap="square" rtlCol="0">
              <a:spAutoFit/>
            </a:bodyPr>
            <a:lstStyle/>
            <a:p>
              <a:r>
                <a:rPr lang="en-US" sz="2400" b="1" dirty="0">
                  <a:latin typeface="Helvetica Neue" panose="02000503000000020004"/>
                </a:rPr>
                <a:t>Boomers</a:t>
              </a:r>
            </a:p>
          </p:txBody>
        </p:sp>
        <p:sp>
          <p:nvSpPr>
            <p:cNvPr id="13" name="TextBox 12"/>
            <p:cNvSpPr txBox="1"/>
            <p:nvPr/>
          </p:nvSpPr>
          <p:spPr>
            <a:xfrm rot="19037161">
              <a:off x="5631519" y="4154591"/>
              <a:ext cx="1828800" cy="430887"/>
            </a:xfrm>
            <a:prstGeom prst="rect">
              <a:avLst/>
            </a:prstGeom>
            <a:noFill/>
          </p:spPr>
          <p:txBody>
            <a:bodyPr wrap="square" rtlCol="0">
              <a:spAutoFit/>
            </a:bodyPr>
            <a:lstStyle/>
            <a:p>
              <a:r>
                <a:rPr lang="en-US" sz="2200" b="1" dirty="0">
                  <a:latin typeface="Helvetica Neue" panose="02000503000000020004"/>
                </a:rPr>
                <a:t>Millennials</a:t>
              </a:r>
            </a:p>
          </p:txBody>
        </p:sp>
      </p:grpSp>
      <p:sp>
        <p:nvSpPr>
          <p:cNvPr id="14" name="TextBox 13">
            <a:extLst>
              <a:ext uri="{FF2B5EF4-FFF2-40B4-BE49-F238E27FC236}">
                <a16:creationId xmlns:a16="http://schemas.microsoft.com/office/drawing/2014/main" id="{5EC56869-F9C4-427F-B095-6AE09F600BC6}"/>
              </a:ext>
            </a:extLst>
          </p:cNvPr>
          <p:cNvSpPr txBox="1"/>
          <p:nvPr/>
        </p:nvSpPr>
        <p:spPr>
          <a:xfrm>
            <a:off x="10432018" y="3905326"/>
            <a:ext cx="1201710" cy="461665"/>
          </a:xfrm>
          <a:prstGeom prst="rect">
            <a:avLst/>
          </a:prstGeom>
          <a:noFill/>
        </p:spPr>
        <p:txBody>
          <a:bodyPr wrap="square" rtlCol="0">
            <a:spAutoFit/>
          </a:bodyPr>
          <a:lstStyle/>
          <a:p>
            <a:r>
              <a:rPr lang="en-US" sz="2400" b="1" dirty="0">
                <a:latin typeface="Helvetica Neue" panose="02000503000000020004"/>
              </a:rPr>
              <a:t>Gen Z</a:t>
            </a:r>
          </a:p>
        </p:txBody>
      </p:sp>
      <p:pic>
        <p:nvPicPr>
          <p:cNvPr id="6" name="Picture 5">
            <a:extLst>
              <a:ext uri="{FF2B5EF4-FFF2-40B4-BE49-F238E27FC236}">
                <a16:creationId xmlns:a16="http://schemas.microsoft.com/office/drawing/2014/main" id="{1D5048F2-E69C-C5C6-1691-6F89A1B9B9BD}"/>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99590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193683"/>
            <a:ext cx="10539334" cy="936755"/>
          </a:xfrm>
        </p:spPr>
        <p:txBody>
          <a:bodyPr>
            <a:normAutofit/>
          </a:bodyPr>
          <a:lstStyle/>
          <a:p>
            <a:pPr algn="l"/>
            <a:r>
              <a:rPr lang="en-US" b="1" dirty="0">
                <a:solidFill>
                  <a:schemeClr val="tx2"/>
                </a:solidFill>
                <a:effectLst>
                  <a:outerShdw blurRad="38100" dist="38100" dir="2700000" algn="tl">
                    <a:srgbClr val="000000">
                      <a:alpha val="43137"/>
                    </a:srgbClr>
                  </a:outerShdw>
                </a:effectLst>
                <a:latin typeface="Helvetica Neue"/>
                <a:cs typeface="Helvetica Neue"/>
              </a:rPr>
              <a:t>Reflection – What Do You Think?</a:t>
            </a:r>
          </a:p>
        </p:txBody>
      </p:sp>
      <p:sp>
        <p:nvSpPr>
          <p:cNvPr id="7" name="Slide Number Placeholder 6"/>
          <p:cNvSpPr>
            <a:spLocks noGrp="1"/>
          </p:cNvSpPr>
          <p:nvPr>
            <p:ph type="sldNum" sz="quarter" idx="12"/>
          </p:nvPr>
        </p:nvSpPr>
        <p:spPr>
          <a:xfrm>
            <a:off x="7134808" y="6152524"/>
            <a:ext cx="2486474" cy="374553"/>
          </a:xfrm>
        </p:spPr>
        <p:txBody>
          <a:bodyPr/>
          <a:lstStyle/>
          <a:p>
            <a:fld id="{C73475C5-48EA-8747-BE21-9D145B7CB0E4}" type="slidenum">
              <a:rPr lang="en-US" sz="1600" b="1">
                <a:solidFill>
                  <a:srgbClr val="FFFFFF"/>
                </a:solidFill>
              </a:rPr>
              <a:t>11</a:t>
            </a:fld>
            <a:endParaRPr lang="en-US" sz="1600" b="1" dirty="0">
              <a:solidFill>
                <a:srgbClr val="FFFFFF"/>
              </a:solidFill>
            </a:endParaRPr>
          </a:p>
        </p:txBody>
      </p:sp>
      <p:sp>
        <p:nvSpPr>
          <p:cNvPr id="8" name="TextBox 7"/>
          <p:cNvSpPr txBox="1"/>
          <p:nvPr/>
        </p:nvSpPr>
        <p:spPr>
          <a:xfrm>
            <a:off x="1532991" y="6527021"/>
            <a:ext cx="9323074" cy="315724"/>
          </a:xfrm>
          <a:prstGeom prst="rect">
            <a:avLst/>
          </a:prstGeom>
          <a:noFill/>
        </p:spPr>
        <p:txBody>
          <a:bodyPr wrap="square" rtlCol="0">
            <a:spAutoFit/>
          </a:bodyPr>
          <a:lstStyle/>
          <a:p>
            <a:pPr algn="ctr"/>
            <a:r>
              <a:rPr lang="en-US" sz="700">
                <a:solidFill>
                  <a:schemeClr val="bg1"/>
                </a:solidFill>
                <a:cs typeface="BauerBodoni"/>
              </a:rPr>
              <a:t>Managing a Multi-Generational Workforce – </a:t>
            </a:r>
            <a:r>
              <a:rPr lang="en-US" sz="70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graphicFrame>
        <p:nvGraphicFramePr>
          <p:cNvPr id="15" name="Table 14">
            <a:extLst>
              <a:ext uri="{FF2B5EF4-FFF2-40B4-BE49-F238E27FC236}">
                <a16:creationId xmlns:a16="http://schemas.microsoft.com/office/drawing/2014/main" id="{0054634E-FA0C-4BF7-98ED-C982B564982B}"/>
              </a:ext>
            </a:extLst>
          </p:cNvPr>
          <p:cNvGraphicFramePr>
            <a:graphicFrameLocks noGrp="1"/>
          </p:cNvGraphicFramePr>
          <p:nvPr>
            <p:extLst>
              <p:ext uri="{D42A27DB-BD31-4B8C-83A1-F6EECF244321}">
                <p14:modId xmlns:p14="http://schemas.microsoft.com/office/powerpoint/2010/main" val="2240541930"/>
              </p:ext>
            </p:extLst>
          </p:nvPr>
        </p:nvGraphicFramePr>
        <p:xfrm>
          <a:off x="485775" y="1229321"/>
          <a:ext cx="11382377" cy="5462787"/>
        </p:xfrm>
        <a:graphic>
          <a:graphicData uri="http://schemas.openxmlformats.org/drawingml/2006/table">
            <a:tbl>
              <a:tblPr/>
              <a:tblGrid>
                <a:gridCol w="1897063">
                  <a:extLst>
                    <a:ext uri="{9D8B030D-6E8A-4147-A177-3AD203B41FA5}">
                      <a16:colId xmlns:a16="http://schemas.microsoft.com/office/drawing/2014/main" val="3236359366"/>
                    </a:ext>
                  </a:extLst>
                </a:gridCol>
                <a:gridCol w="2288830">
                  <a:extLst>
                    <a:ext uri="{9D8B030D-6E8A-4147-A177-3AD203B41FA5}">
                      <a16:colId xmlns:a16="http://schemas.microsoft.com/office/drawing/2014/main" val="1673975577"/>
                    </a:ext>
                  </a:extLst>
                </a:gridCol>
                <a:gridCol w="1505295">
                  <a:extLst>
                    <a:ext uri="{9D8B030D-6E8A-4147-A177-3AD203B41FA5}">
                      <a16:colId xmlns:a16="http://schemas.microsoft.com/office/drawing/2014/main" val="3902318200"/>
                    </a:ext>
                  </a:extLst>
                </a:gridCol>
                <a:gridCol w="1897063">
                  <a:extLst>
                    <a:ext uri="{9D8B030D-6E8A-4147-A177-3AD203B41FA5}">
                      <a16:colId xmlns:a16="http://schemas.microsoft.com/office/drawing/2014/main" val="1620674584"/>
                    </a:ext>
                  </a:extLst>
                </a:gridCol>
                <a:gridCol w="1897063">
                  <a:extLst>
                    <a:ext uri="{9D8B030D-6E8A-4147-A177-3AD203B41FA5}">
                      <a16:colId xmlns:a16="http://schemas.microsoft.com/office/drawing/2014/main" val="1649370473"/>
                    </a:ext>
                  </a:extLst>
                </a:gridCol>
                <a:gridCol w="1897063">
                  <a:extLst>
                    <a:ext uri="{9D8B030D-6E8A-4147-A177-3AD203B41FA5}">
                      <a16:colId xmlns:a16="http://schemas.microsoft.com/office/drawing/2014/main" val="120461692"/>
                    </a:ext>
                  </a:extLst>
                </a:gridCol>
              </a:tblGrid>
              <a:tr h="766810">
                <a:tc>
                  <a:txBody>
                    <a:bodyPr/>
                    <a:lstStyle/>
                    <a:p>
                      <a:pPr algn="ctr" fontAlgn="ctr"/>
                      <a:r>
                        <a:rPr lang="en-US" sz="1400" b="1" dirty="0">
                          <a:solidFill>
                            <a:srgbClr val="FFFFFF"/>
                          </a:solidFill>
                          <a:effectLst/>
                          <a:latin typeface="Helvetica Neue"/>
                        </a:rPr>
                        <a:t> </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tc>
                  <a:txBody>
                    <a:bodyPr/>
                    <a:lstStyle/>
                    <a:p>
                      <a:pPr algn="ctr" fontAlgn="ctr"/>
                      <a:r>
                        <a:rPr lang="en-US" sz="1600" b="1" dirty="0">
                          <a:solidFill>
                            <a:srgbClr val="FFFFFF"/>
                          </a:solidFill>
                          <a:effectLst>
                            <a:outerShdw blurRad="38100" dist="38100" dir="2700000" algn="tl">
                              <a:srgbClr val="000000">
                                <a:alpha val="43137"/>
                              </a:srgbClr>
                            </a:outerShdw>
                          </a:effectLst>
                          <a:latin typeface="Helvetica Neue"/>
                        </a:rPr>
                        <a:t>The Silent Generation</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tc>
                  <a:txBody>
                    <a:bodyPr/>
                    <a:lstStyle/>
                    <a:p>
                      <a:pPr algn="ctr" fontAlgn="ctr"/>
                      <a:r>
                        <a:rPr lang="en-US" sz="1600" b="1" dirty="0">
                          <a:solidFill>
                            <a:srgbClr val="FFFFFF"/>
                          </a:solidFill>
                          <a:effectLst>
                            <a:outerShdw blurRad="38100" dist="38100" dir="2700000" algn="tl">
                              <a:srgbClr val="000000">
                                <a:alpha val="43137"/>
                              </a:srgbClr>
                            </a:outerShdw>
                          </a:effectLst>
                          <a:latin typeface="Helvetica Neue"/>
                        </a:rPr>
                        <a:t>Baby Boomer Generation</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tc>
                  <a:txBody>
                    <a:bodyPr/>
                    <a:lstStyle/>
                    <a:p>
                      <a:pPr algn="ctr" fontAlgn="ctr"/>
                      <a:r>
                        <a:rPr lang="en-US" sz="1600" b="1" dirty="0">
                          <a:solidFill>
                            <a:srgbClr val="FFFFFF"/>
                          </a:solidFill>
                          <a:effectLst>
                            <a:outerShdw blurRad="38100" dist="38100" dir="2700000" algn="tl">
                              <a:srgbClr val="000000">
                                <a:alpha val="43137"/>
                              </a:srgbClr>
                            </a:outerShdw>
                          </a:effectLst>
                          <a:latin typeface="Helvetica Neue"/>
                        </a:rPr>
                        <a:t>Generation X</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tc>
                  <a:txBody>
                    <a:bodyPr/>
                    <a:lstStyle/>
                    <a:p>
                      <a:pPr algn="ctr" fontAlgn="ctr"/>
                      <a:r>
                        <a:rPr lang="en-US" sz="1600" b="1" dirty="0">
                          <a:solidFill>
                            <a:srgbClr val="FFFFFF"/>
                          </a:solidFill>
                          <a:effectLst>
                            <a:outerShdw blurRad="38100" dist="38100" dir="2700000" algn="tl">
                              <a:srgbClr val="000000">
                                <a:alpha val="43137"/>
                              </a:srgbClr>
                            </a:outerShdw>
                          </a:effectLst>
                          <a:latin typeface="Helvetica Neue"/>
                        </a:rPr>
                        <a:t>Generation Y or Millennials</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tc>
                  <a:txBody>
                    <a:bodyPr/>
                    <a:lstStyle/>
                    <a:p>
                      <a:pPr algn="ctr" fontAlgn="ctr"/>
                      <a:r>
                        <a:rPr lang="en-US" sz="1600" b="1" dirty="0">
                          <a:solidFill>
                            <a:srgbClr val="FFFFFF"/>
                          </a:solidFill>
                          <a:effectLst>
                            <a:outerShdw blurRad="38100" dist="38100" dir="2700000" algn="tl">
                              <a:srgbClr val="000000">
                                <a:alpha val="43137"/>
                              </a:srgbClr>
                            </a:outerShdw>
                          </a:effectLst>
                          <a:latin typeface="Helvetica Neue"/>
                        </a:rPr>
                        <a:t>Generation Z</a:t>
                      </a:r>
                    </a:p>
                  </a:txBody>
                  <a:tcPr marL="18519" marR="18519" marT="18519" marB="18519"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861A2"/>
                    </a:solidFill>
                  </a:tcPr>
                </a:tc>
                <a:extLst>
                  <a:ext uri="{0D108BD9-81ED-4DB2-BD59-A6C34878D82A}">
                    <a16:rowId xmlns:a16="http://schemas.microsoft.com/office/drawing/2014/main" val="2803558316"/>
                  </a:ext>
                </a:extLst>
              </a:tr>
              <a:tr h="283566">
                <a:tc>
                  <a:txBody>
                    <a:bodyPr/>
                    <a:lstStyle/>
                    <a:p>
                      <a:pPr fontAlgn="base"/>
                      <a:r>
                        <a:rPr lang="en-US" sz="1800" b="1" dirty="0">
                          <a:effectLst/>
                          <a:latin typeface="Helvetica Neue"/>
                        </a:rPr>
                        <a:t>Born</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ase"/>
                      <a:r>
                        <a:rPr lang="en-US" sz="1600" dirty="0">
                          <a:effectLst/>
                          <a:latin typeface="Helvetica Neue"/>
                        </a:rPr>
                        <a:t>1922–1945</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ase"/>
                      <a:r>
                        <a:rPr lang="en-US" sz="1600" dirty="0">
                          <a:effectLst/>
                          <a:latin typeface="Helvetica Neue"/>
                        </a:rPr>
                        <a:t>1946–1964</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ase"/>
                      <a:r>
                        <a:rPr lang="en-US" sz="1600" dirty="0">
                          <a:effectLst/>
                          <a:latin typeface="Helvetica Neue"/>
                        </a:rPr>
                        <a:t>1965–1980</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ase"/>
                      <a:r>
                        <a:rPr lang="en-US" sz="1600" dirty="0">
                          <a:effectLst/>
                          <a:latin typeface="Helvetica Neue"/>
                        </a:rPr>
                        <a:t>1981–1996</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ase"/>
                      <a:r>
                        <a:rPr lang="en-US" sz="1600" dirty="0">
                          <a:effectLst/>
                          <a:latin typeface="Helvetica Neue"/>
                        </a:rPr>
                        <a:t>1997–2019</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37340725"/>
                  </a:ext>
                </a:extLst>
              </a:tr>
              <a:tr h="1039411">
                <a:tc>
                  <a:txBody>
                    <a:bodyPr/>
                    <a:lstStyle/>
                    <a:p>
                      <a:pPr fontAlgn="base"/>
                      <a:r>
                        <a:rPr lang="en-US" sz="1800" b="1" dirty="0">
                          <a:effectLst/>
                          <a:latin typeface="Helvetica Neue"/>
                        </a:rPr>
                        <a:t>Core values</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None/>
                      </a:pPr>
                      <a:endParaRPr lang="en-US" sz="12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999661873"/>
                  </a:ext>
                </a:extLst>
              </a:tr>
              <a:tr h="853211">
                <a:tc>
                  <a:txBody>
                    <a:bodyPr/>
                    <a:lstStyle/>
                    <a:p>
                      <a:pPr fontAlgn="base"/>
                      <a:r>
                        <a:rPr lang="en-US" sz="1800" b="1" dirty="0">
                          <a:effectLst/>
                          <a:latin typeface="Helvetica Neue"/>
                        </a:rPr>
                        <a:t>Work ethic</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2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None/>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1495506"/>
                  </a:ext>
                </a:extLst>
              </a:tr>
              <a:tr h="719712">
                <a:tc>
                  <a:txBody>
                    <a:bodyPr/>
                    <a:lstStyle/>
                    <a:p>
                      <a:pPr fontAlgn="base"/>
                      <a:r>
                        <a:rPr lang="en-US" sz="1800" b="1" dirty="0">
                          <a:effectLst/>
                          <a:latin typeface="Helvetica Neue"/>
                        </a:rPr>
                        <a:t>Communication preferences</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2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2943059"/>
                  </a:ext>
                </a:extLst>
              </a:tr>
              <a:tr h="791339">
                <a:tc>
                  <a:txBody>
                    <a:bodyPr/>
                    <a:lstStyle/>
                    <a:p>
                      <a:pPr fontAlgn="base"/>
                      <a:r>
                        <a:rPr lang="en-US" sz="1800" b="1" dirty="0">
                          <a:effectLst/>
                          <a:latin typeface="Helvetica Neue"/>
                        </a:rPr>
                        <a:t>Feedback preferences</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2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buFont typeface="Arial" panose="020B0604020202020204" pitchFamily="34" charset="0"/>
                        <a:buChar char="•"/>
                      </a:pPr>
                      <a:endParaRPr lang="en-US" sz="140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534125514"/>
                  </a:ext>
                </a:extLst>
              </a:tr>
              <a:tr h="980946">
                <a:tc>
                  <a:txBody>
                    <a:bodyPr/>
                    <a:lstStyle/>
                    <a:p>
                      <a:pPr fontAlgn="base"/>
                      <a:r>
                        <a:rPr lang="en-US" sz="1800" b="1" dirty="0">
                          <a:effectLst/>
                          <a:latin typeface="Helvetica Neue"/>
                        </a:rPr>
                        <a:t>Stereotypes</a:t>
                      </a: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2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None/>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fontAlgn="base">
                        <a:buFont typeface="Arial" panose="020B0604020202020204" pitchFamily="34" charset="0"/>
                        <a:buChar char="•"/>
                      </a:pPr>
                      <a:endParaRPr lang="en-US" sz="1400" dirty="0">
                        <a:effectLst/>
                        <a:latin typeface="Helvetica Neue"/>
                      </a:endParaRPr>
                    </a:p>
                  </a:txBody>
                  <a:tcPr marL="18519" marR="18519" marT="18519" marB="185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4287375"/>
                  </a:ext>
                </a:extLst>
              </a:tr>
            </a:tbl>
          </a:graphicData>
        </a:graphic>
      </p:graphicFrame>
      <p:sp>
        <p:nvSpPr>
          <p:cNvPr id="4" name="TextBox 3">
            <a:extLst>
              <a:ext uri="{FF2B5EF4-FFF2-40B4-BE49-F238E27FC236}">
                <a16:creationId xmlns:a16="http://schemas.microsoft.com/office/drawing/2014/main" id="{FB8ED255-8937-A8EB-5D4C-67FA819ABC74}"/>
              </a:ext>
            </a:extLst>
          </p:cNvPr>
          <p:cNvSpPr txBox="1"/>
          <p:nvPr/>
        </p:nvSpPr>
        <p:spPr>
          <a:xfrm>
            <a:off x="2433417" y="2294835"/>
            <a:ext cx="2158928" cy="1015663"/>
          </a:xfrm>
          <a:prstGeom prst="rect">
            <a:avLst/>
          </a:prstGeom>
          <a:noFill/>
        </p:spPr>
        <p:txBody>
          <a:bodyPr wrap="square">
            <a:spAutoFit/>
          </a:bodyPr>
          <a:lstStyle/>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Respect</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Frugal</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Community</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Patriotic</a:t>
            </a:r>
          </a:p>
        </p:txBody>
      </p:sp>
      <p:sp>
        <p:nvSpPr>
          <p:cNvPr id="6" name="TextBox 5">
            <a:extLst>
              <a:ext uri="{FF2B5EF4-FFF2-40B4-BE49-F238E27FC236}">
                <a16:creationId xmlns:a16="http://schemas.microsoft.com/office/drawing/2014/main" id="{3514B92B-032D-0CF0-6F56-3EABD5D84FC9}"/>
              </a:ext>
            </a:extLst>
          </p:cNvPr>
          <p:cNvSpPr txBox="1"/>
          <p:nvPr/>
        </p:nvSpPr>
        <p:spPr>
          <a:xfrm>
            <a:off x="2433417" y="3407996"/>
            <a:ext cx="2290983" cy="553998"/>
          </a:xfrm>
          <a:prstGeom prst="rect">
            <a:avLst/>
          </a:prstGeom>
          <a:noFill/>
        </p:spPr>
        <p:txBody>
          <a:bodyPr wrap="square">
            <a:spAutoFit/>
          </a:bodyPr>
          <a:lstStyle/>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Strong Work Ethic</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Loyalty</a:t>
            </a:r>
          </a:p>
        </p:txBody>
      </p:sp>
      <p:sp>
        <p:nvSpPr>
          <p:cNvPr id="10" name="TextBox 9">
            <a:extLst>
              <a:ext uri="{FF2B5EF4-FFF2-40B4-BE49-F238E27FC236}">
                <a16:creationId xmlns:a16="http://schemas.microsoft.com/office/drawing/2014/main" id="{6B406379-319C-E943-93A2-5867F7ED4BE6}"/>
              </a:ext>
            </a:extLst>
          </p:cNvPr>
          <p:cNvSpPr txBox="1"/>
          <p:nvPr/>
        </p:nvSpPr>
        <p:spPr>
          <a:xfrm>
            <a:off x="2433417" y="4159386"/>
            <a:ext cx="5404797" cy="784830"/>
          </a:xfrm>
          <a:prstGeom prst="rect">
            <a:avLst/>
          </a:prstGeom>
          <a:noFill/>
        </p:spPr>
        <p:txBody>
          <a:bodyPr wrap="square">
            <a:spAutoFit/>
          </a:bodyPr>
          <a:lstStyle/>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Face to Face</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Respect</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Polite</a:t>
            </a:r>
          </a:p>
        </p:txBody>
      </p:sp>
      <p:sp>
        <p:nvSpPr>
          <p:cNvPr id="12" name="TextBox 11">
            <a:extLst>
              <a:ext uri="{FF2B5EF4-FFF2-40B4-BE49-F238E27FC236}">
                <a16:creationId xmlns:a16="http://schemas.microsoft.com/office/drawing/2014/main" id="{7E9037CA-2CA2-5A78-89CC-F73D13A8182B}"/>
              </a:ext>
            </a:extLst>
          </p:cNvPr>
          <p:cNvSpPr txBox="1"/>
          <p:nvPr/>
        </p:nvSpPr>
        <p:spPr>
          <a:xfrm>
            <a:off x="2433417" y="4893303"/>
            <a:ext cx="1869514" cy="784830"/>
          </a:xfrm>
          <a:prstGeom prst="rect">
            <a:avLst/>
          </a:prstGeom>
          <a:noFill/>
        </p:spPr>
        <p:txBody>
          <a:bodyPr wrap="square">
            <a:spAutoFit/>
          </a:bodyPr>
          <a:lstStyle/>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Formal</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Written</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Private</a:t>
            </a:r>
          </a:p>
        </p:txBody>
      </p:sp>
      <p:sp>
        <p:nvSpPr>
          <p:cNvPr id="14" name="TextBox 13">
            <a:extLst>
              <a:ext uri="{FF2B5EF4-FFF2-40B4-BE49-F238E27FC236}">
                <a16:creationId xmlns:a16="http://schemas.microsoft.com/office/drawing/2014/main" id="{8568236D-1C2E-84A9-D3DF-8F00236A1328}"/>
              </a:ext>
            </a:extLst>
          </p:cNvPr>
          <p:cNvSpPr txBox="1"/>
          <p:nvPr/>
        </p:nvSpPr>
        <p:spPr>
          <a:xfrm>
            <a:off x="2433417" y="5734158"/>
            <a:ext cx="2454521" cy="784830"/>
          </a:xfrm>
          <a:prstGeom prst="rect">
            <a:avLst/>
          </a:prstGeom>
          <a:noFill/>
        </p:spPr>
        <p:txBody>
          <a:bodyPr wrap="square">
            <a:spAutoFit/>
          </a:bodyPr>
          <a:lstStyle/>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Resistant to Tech</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Resistant to Feedback</a:t>
            </a:r>
          </a:p>
          <a:p>
            <a:pPr fontAlgn="base">
              <a:buFont typeface="Arial" panose="020B0604020202020204" pitchFamily="34" charset="0"/>
              <a:buChar char="•"/>
            </a:pPr>
            <a:r>
              <a:rPr lang="en-US" sz="1500" dirty="0">
                <a:latin typeface="Leelawadee" panose="020B0502040204020203" pitchFamily="34" charset="-34"/>
                <a:cs typeface="Leelawadee" panose="020B0502040204020203" pitchFamily="34" charset="-34"/>
              </a:rPr>
              <a:t>Resistant to Change</a:t>
            </a:r>
          </a:p>
        </p:txBody>
      </p:sp>
    </p:spTree>
    <p:extLst>
      <p:ext uri="{BB962C8B-B14F-4D97-AF65-F5344CB8AC3E}">
        <p14:creationId xmlns:p14="http://schemas.microsoft.com/office/powerpoint/2010/main" val="223315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554718" y="6382512"/>
            <a:ext cx="514350" cy="320040"/>
          </a:xfrm>
        </p:spPr>
        <p:txBody>
          <a:bodyPr vert="horz" lIns="91440" tIns="45720" rIns="91440" bIns="45720" rtlCol="0" anchor="ctr">
            <a:noAutofit/>
          </a:bodyPr>
          <a:lstStyle/>
          <a:p>
            <a:pPr defTabSz="914400">
              <a:spcAft>
                <a:spcPts val="600"/>
              </a:spcAft>
            </a:pPr>
            <a:fld id="{C73475C5-48EA-8747-BE21-9D145B7CB0E4}" type="slidenum">
              <a:rPr lang="en-US" sz="1600" b="1"/>
              <a:pPr defTabSz="914400">
                <a:spcAft>
                  <a:spcPts val="600"/>
                </a:spcAft>
              </a:pPr>
              <a:t>12</a:t>
            </a:fld>
            <a:endParaRPr lang="en-US" sz="1600" b="1"/>
          </a:p>
        </p:txBody>
      </p:sp>
      <p:graphicFrame>
        <p:nvGraphicFramePr>
          <p:cNvPr id="5" name="Table 4">
            <a:extLst>
              <a:ext uri="{FF2B5EF4-FFF2-40B4-BE49-F238E27FC236}">
                <a16:creationId xmlns:a16="http://schemas.microsoft.com/office/drawing/2014/main" id="{51F64DCE-0E3B-44E8-8483-EB9BBB5DDAA6}"/>
              </a:ext>
            </a:extLst>
          </p:cNvPr>
          <p:cNvGraphicFramePr>
            <a:graphicFrameLocks noGrp="1"/>
          </p:cNvGraphicFramePr>
          <p:nvPr>
            <p:extLst>
              <p:ext uri="{D42A27DB-BD31-4B8C-83A1-F6EECF244321}">
                <p14:modId xmlns:p14="http://schemas.microsoft.com/office/powerpoint/2010/main" val="3020746856"/>
              </p:ext>
            </p:extLst>
          </p:nvPr>
        </p:nvGraphicFramePr>
        <p:xfrm>
          <a:off x="561976" y="314326"/>
          <a:ext cx="10991848" cy="6068185"/>
        </p:xfrm>
        <a:graphic>
          <a:graphicData uri="http://schemas.openxmlformats.org/drawingml/2006/table">
            <a:tbl>
              <a:tblPr firstRow="1" bandRow="1"/>
              <a:tblGrid>
                <a:gridCol w="1843767">
                  <a:extLst>
                    <a:ext uri="{9D8B030D-6E8A-4147-A177-3AD203B41FA5}">
                      <a16:colId xmlns:a16="http://schemas.microsoft.com/office/drawing/2014/main" val="3236359366"/>
                    </a:ext>
                  </a:extLst>
                </a:gridCol>
                <a:gridCol w="2371638">
                  <a:extLst>
                    <a:ext uri="{9D8B030D-6E8A-4147-A177-3AD203B41FA5}">
                      <a16:colId xmlns:a16="http://schemas.microsoft.com/office/drawing/2014/main" val="1673975577"/>
                    </a:ext>
                  </a:extLst>
                </a:gridCol>
                <a:gridCol w="1529483">
                  <a:extLst>
                    <a:ext uri="{9D8B030D-6E8A-4147-A177-3AD203B41FA5}">
                      <a16:colId xmlns:a16="http://schemas.microsoft.com/office/drawing/2014/main" val="3902318200"/>
                    </a:ext>
                  </a:extLst>
                </a:gridCol>
                <a:gridCol w="1518351">
                  <a:extLst>
                    <a:ext uri="{9D8B030D-6E8A-4147-A177-3AD203B41FA5}">
                      <a16:colId xmlns:a16="http://schemas.microsoft.com/office/drawing/2014/main" val="1620674584"/>
                    </a:ext>
                  </a:extLst>
                </a:gridCol>
                <a:gridCol w="1759497">
                  <a:extLst>
                    <a:ext uri="{9D8B030D-6E8A-4147-A177-3AD203B41FA5}">
                      <a16:colId xmlns:a16="http://schemas.microsoft.com/office/drawing/2014/main" val="1649370473"/>
                    </a:ext>
                  </a:extLst>
                </a:gridCol>
                <a:gridCol w="1969112">
                  <a:extLst>
                    <a:ext uri="{9D8B030D-6E8A-4147-A177-3AD203B41FA5}">
                      <a16:colId xmlns:a16="http://schemas.microsoft.com/office/drawing/2014/main" val="120461692"/>
                    </a:ext>
                  </a:extLst>
                </a:gridCol>
              </a:tblGrid>
              <a:tr h="559532">
                <a:tc>
                  <a:txBody>
                    <a:bodyPr/>
                    <a:lstStyle/>
                    <a:p>
                      <a:pPr algn="ctr" fontAlgn="ctr"/>
                      <a:r>
                        <a:rPr lang="en-US" sz="1100" b="1" dirty="0">
                          <a:solidFill>
                            <a:srgbClr val="FFFFFF"/>
                          </a:solidFill>
                          <a:effectLst/>
                          <a:latin typeface="Leelawadee" panose="020B0502040204020203" pitchFamily="34" charset="-34"/>
                          <a:cs typeface="Leelawadee" panose="020B0502040204020203" pitchFamily="34" charset="-34"/>
                        </a:rPr>
                        <a:t> </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tc>
                  <a:txBody>
                    <a:bodyPr/>
                    <a:lstStyle/>
                    <a:p>
                      <a:pPr algn="ctr" fontAlgn="ctr"/>
                      <a:r>
                        <a:rPr lang="en-US" sz="1600" b="1" dirty="0">
                          <a:solidFill>
                            <a:srgbClr val="FFFFFF"/>
                          </a:solidFill>
                          <a:effectLst/>
                          <a:latin typeface="Leelawadee" panose="020B0502040204020203" pitchFamily="34" charset="-34"/>
                          <a:cs typeface="Leelawadee" panose="020B0502040204020203" pitchFamily="34" charset="-34"/>
                        </a:rPr>
                        <a:t>The Silent Generation</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tc>
                  <a:txBody>
                    <a:bodyPr/>
                    <a:lstStyle/>
                    <a:p>
                      <a:pPr algn="ctr" fontAlgn="ctr"/>
                      <a:r>
                        <a:rPr lang="en-US" sz="1600" b="1" dirty="0">
                          <a:solidFill>
                            <a:srgbClr val="FFFFFF"/>
                          </a:solidFill>
                          <a:effectLst/>
                          <a:latin typeface="Leelawadee" panose="020B0502040204020203" pitchFamily="34" charset="-34"/>
                          <a:cs typeface="Leelawadee" panose="020B0502040204020203" pitchFamily="34" charset="-34"/>
                        </a:rPr>
                        <a:t>Baby Boomer Generation</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tc>
                  <a:txBody>
                    <a:bodyPr/>
                    <a:lstStyle/>
                    <a:p>
                      <a:pPr algn="ctr" fontAlgn="ctr"/>
                      <a:r>
                        <a:rPr lang="en-US" sz="1600" b="1" dirty="0">
                          <a:solidFill>
                            <a:srgbClr val="FFFFFF"/>
                          </a:solidFill>
                          <a:effectLst/>
                          <a:latin typeface="Leelawadee" panose="020B0502040204020203" pitchFamily="34" charset="-34"/>
                          <a:cs typeface="Leelawadee" panose="020B0502040204020203" pitchFamily="34" charset="-34"/>
                        </a:rPr>
                        <a:t>Generation X</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tc>
                  <a:txBody>
                    <a:bodyPr/>
                    <a:lstStyle/>
                    <a:p>
                      <a:pPr algn="ctr" fontAlgn="ctr"/>
                      <a:r>
                        <a:rPr lang="en-US" sz="1600" b="1" dirty="0">
                          <a:solidFill>
                            <a:srgbClr val="FFFFFF"/>
                          </a:solidFill>
                          <a:effectLst/>
                          <a:latin typeface="Leelawadee" panose="020B0502040204020203" pitchFamily="34" charset="-34"/>
                          <a:cs typeface="Leelawadee" panose="020B0502040204020203" pitchFamily="34" charset="-34"/>
                        </a:rPr>
                        <a:t>Generation Y or Millennials</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tc>
                  <a:txBody>
                    <a:bodyPr/>
                    <a:lstStyle/>
                    <a:p>
                      <a:pPr algn="ctr" fontAlgn="ctr"/>
                      <a:r>
                        <a:rPr lang="en-US" sz="1600" b="1" dirty="0">
                          <a:solidFill>
                            <a:srgbClr val="FFFFFF"/>
                          </a:solidFill>
                          <a:effectLst/>
                          <a:latin typeface="Leelawadee" panose="020B0502040204020203" pitchFamily="34" charset="-34"/>
                          <a:cs typeface="Leelawadee" panose="020B0502040204020203" pitchFamily="34" charset="-34"/>
                        </a:rPr>
                        <a:t>Generation Z</a:t>
                      </a:r>
                    </a:p>
                  </a:txBody>
                  <a:tcPr marL="14022" marR="14022" marT="14022" marB="14022"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3366"/>
                    </a:solidFill>
                  </a:tcPr>
                </a:tc>
                <a:extLst>
                  <a:ext uri="{0D108BD9-81ED-4DB2-BD59-A6C34878D82A}">
                    <a16:rowId xmlns:a16="http://schemas.microsoft.com/office/drawing/2014/main" val="2803558316"/>
                  </a:ext>
                </a:extLst>
              </a:tr>
              <a:tr h="320928">
                <a:tc>
                  <a:txBody>
                    <a:bodyPr/>
                    <a:lstStyle/>
                    <a:p>
                      <a:pPr fontAlgn="base"/>
                      <a:r>
                        <a:rPr lang="en-US" sz="1600" b="1" dirty="0">
                          <a:effectLst/>
                          <a:latin typeface="Leelawadee" panose="020B0502040204020203" pitchFamily="34" charset="-34"/>
                          <a:cs typeface="Leelawadee" panose="020B0502040204020203" pitchFamily="34" charset="-34"/>
                        </a:rPr>
                        <a:t>Born</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r>
                        <a:rPr lang="en-US" sz="1600" dirty="0">
                          <a:effectLst/>
                          <a:latin typeface="Leelawadee" panose="020B0502040204020203" pitchFamily="34" charset="-34"/>
                          <a:cs typeface="Leelawadee" panose="020B0502040204020203" pitchFamily="34" charset="-34"/>
                        </a:rPr>
                        <a:t>1922–1945</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r>
                        <a:rPr lang="en-US" sz="1600" dirty="0">
                          <a:effectLst/>
                          <a:latin typeface="Leelawadee" panose="020B0502040204020203" pitchFamily="34" charset="-34"/>
                          <a:cs typeface="Leelawadee" panose="020B0502040204020203" pitchFamily="34" charset="-34"/>
                        </a:rPr>
                        <a:t>1946–1964</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r>
                        <a:rPr lang="en-US" sz="1600" dirty="0">
                          <a:effectLst/>
                          <a:latin typeface="Leelawadee" panose="020B0502040204020203" pitchFamily="34" charset="-34"/>
                          <a:cs typeface="Leelawadee" panose="020B0502040204020203" pitchFamily="34" charset="-34"/>
                        </a:rPr>
                        <a:t>1965–1980</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r>
                        <a:rPr lang="en-US" sz="1600" dirty="0">
                          <a:effectLst/>
                          <a:latin typeface="Leelawadee" panose="020B0502040204020203" pitchFamily="34" charset="-34"/>
                          <a:cs typeface="Leelawadee" panose="020B0502040204020203" pitchFamily="34" charset="-34"/>
                        </a:rPr>
                        <a:t>1981–1996</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fontAlgn="base"/>
                      <a:r>
                        <a:rPr lang="en-US" sz="1600" dirty="0">
                          <a:effectLst/>
                          <a:latin typeface="Leelawadee" panose="020B0502040204020203" pitchFamily="34" charset="-34"/>
                          <a:cs typeface="Leelawadee" panose="020B0502040204020203" pitchFamily="34" charset="-34"/>
                        </a:rPr>
                        <a:t>1997–2019</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37340725"/>
                  </a:ext>
                </a:extLst>
              </a:tr>
              <a:tr h="1036740">
                <a:tc>
                  <a:txBody>
                    <a:bodyPr/>
                    <a:lstStyle/>
                    <a:p>
                      <a:pPr fontAlgn="base"/>
                      <a:r>
                        <a:rPr lang="en-US" sz="1600" b="1" dirty="0">
                          <a:effectLst/>
                          <a:latin typeface="Leelawadee" panose="020B0502040204020203" pitchFamily="34" charset="-34"/>
                          <a:cs typeface="Leelawadee" panose="020B0502040204020203" pitchFamily="34" charset="-34"/>
                        </a:rPr>
                        <a:t>Core values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Respect for authority</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Compliance</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Dutiful</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Custom</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Optimism</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Acceptance</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Workaholism</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Stimulation</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Stimulation</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Self-reliance</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Informality</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Skepticism</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Realism</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Self-direction</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Goal-focused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Purpose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Uniqueness</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Authenticity</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Creativity</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Shareability</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999661873"/>
                  </a:ext>
                </a:extLst>
              </a:tr>
              <a:tr h="1279371">
                <a:tc>
                  <a:txBody>
                    <a:bodyPr/>
                    <a:lstStyle/>
                    <a:p>
                      <a:pPr fontAlgn="base"/>
                      <a:r>
                        <a:rPr lang="en-US" sz="1600" b="1" dirty="0">
                          <a:effectLst/>
                          <a:latin typeface="Leelawadee" panose="020B0502040204020203" pitchFamily="34" charset="-34"/>
                          <a:cs typeface="Leelawadee" panose="020B0502040204020203" pitchFamily="34" charset="-34"/>
                        </a:rPr>
                        <a:t>Work ethic</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Discipline</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Hard work</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Loyalty</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Questions authority</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Self-centered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Crusading causes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Task-oriented</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Autonomous</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Work-life balance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Multitasking</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"What's next?"</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Eagerness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Flexibility</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Self-reliant</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Personal freedom</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1495506"/>
                  </a:ext>
                </a:extLst>
              </a:tr>
              <a:tr h="1036740">
                <a:tc>
                  <a:txBody>
                    <a:bodyPr/>
                    <a:lstStyle/>
                    <a:p>
                      <a:pPr fontAlgn="base"/>
                      <a:r>
                        <a:rPr lang="en-US" sz="1600" b="1" dirty="0">
                          <a:effectLst/>
                          <a:latin typeface="Leelawadee" panose="020B0502040204020203" pitchFamily="34" charset="-34"/>
                          <a:cs typeface="Leelawadee" panose="020B0502040204020203" pitchFamily="34" charset="-34"/>
                        </a:rPr>
                        <a:t>Communication preferences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Written</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Formal</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One-on-one</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Telephone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Direct</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Email</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Text messaging</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Text messaging</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Social media</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Digital natives</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Hand-held devices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42943059"/>
                  </a:ext>
                </a:extLst>
              </a:tr>
              <a:tr h="798134">
                <a:tc>
                  <a:txBody>
                    <a:bodyPr/>
                    <a:lstStyle/>
                    <a:p>
                      <a:pPr fontAlgn="base"/>
                      <a:r>
                        <a:rPr lang="en-US" sz="1600" b="1" dirty="0">
                          <a:effectLst/>
                          <a:latin typeface="Leelawadee" panose="020B0502040204020203" pitchFamily="34" charset="-34"/>
                          <a:cs typeface="Leelawadee" panose="020B0502040204020203" pitchFamily="34" charset="-34"/>
                        </a:rPr>
                        <a:t>Feedback preferences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No news is good news</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Take pride in a job well done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Not keen on feedback</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Direct</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Require lots</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Instantaneous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Bite-sized</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Immediate</a:t>
                      </a:r>
                    </a:p>
                    <a:p>
                      <a:pPr marL="91440" lvl="0" indent="91440" fontAlgn="base">
                        <a:spcAft>
                          <a:spcPts val="0"/>
                        </a:spcAft>
                        <a:buFont typeface="Arial" panose="020B0604020202020204" pitchFamily="34" charset="0"/>
                        <a:buChar char="•"/>
                        <a:tabLst>
                          <a:tab pos="182880" algn="l"/>
                        </a:tabLst>
                      </a:pPr>
                      <a:r>
                        <a:rPr lang="en-US" sz="1400">
                          <a:effectLst/>
                          <a:latin typeface="Leelawadee" panose="020B0502040204020203" pitchFamily="34" charset="-34"/>
                          <a:cs typeface="Leelawadee" panose="020B0502040204020203" pitchFamily="34" charset="-34"/>
                        </a:rPr>
                        <a:t>Real-time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534125514"/>
                  </a:ext>
                </a:extLst>
              </a:tr>
              <a:tr h="1036740">
                <a:tc>
                  <a:txBody>
                    <a:bodyPr/>
                    <a:lstStyle/>
                    <a:p>
                      <a:pPr fontAlgn="base"/>
                      <a:r>
                        <a:rPr lang="en-US" sz="1600" b="1" dirty="0">
                          <a:effectLst/>
                          <a:latin typeface="Leelawadee" panose="020B0502040204020203" pitchFamily="34" charset="-34"/>
                          <a:cs typeface="Leelawadee" panose="020B0502040204020203" pitchFamily="34" charset="-34"/>
                        </a:rPr>
                        <a:t>Stereotypes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Old-fashioned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Practical</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Rule followers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Ambitious</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Optimistic</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Wealthy</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Self-centered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Risk takers</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Cynical</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Job hoppers</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Tech-dependent</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Work to live</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tc>
                  <a:txBody>
                    <a:bodyPr/>
                    <a:lstStyle/>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Constantly connected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Distracted</a:t>
                      </a:r>
                    </a:p>
                    <a:p>
                      <a:pPr marL="91440" lvl="0" indent="91440" fontAlgn="base">
                        <a:spcAft>
                          <a:spcPts val="0"/>
                        </a:spcAft>
                        <a:buFont typeface="Arial" panose="020B0604020202020204" pitchFamily="34" charset="0"/>
                        <a:buChar char="•"/>
                        <a:tabLst>
                          <a:tab pos="182880" algn="l"/>
                        </a:tabLst>
                      </a:pPr>
                      <a:r>
                        <a:rPr lang="en-US" sz="1400" dirty="0">
                          <a:effectLst/>
                          <a:latin typeface="Leelawadee" panose="020B0502040204020203" pitchFamily="34" charset="-34"/>
                          <a:cs typeface="Leelawadee" panose="020B0502040204020203" pitchFamily="34" charset="-34"/>
                        </a:rPr>
                        <a:t>Multitaskers</a:t>
                      </a:r>
                    </a:p>
                  </a:txBody>
                  <a:tcPr marL="14022" marR="14022" marT="14022" marB="1402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04287375"/>
                  </a:ext>
                </a:extLst>
              </a:tr>
            </a:tbl>
          </a:graphicData>
        </a:graphic>
      </p:graphicFrame>
    </p:spTree>
    <p:extLst>
      <p:ext uri="{BB962C8B-B14F-4D97-AF65-F5344CB8AC3E}">
        <p14:creationId xmlns:p14="http://schemas.microsoft.com/office/powerpoint/2010/main" val="19088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CC450DA-1A77-60DC-EF25-4B91438EEB10}"/>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64FF4769-5943-7AA0-1844-A6012981C8A1}"/>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13</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6448634C-F649-7689-2821-431570DD6199}"/>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DEC7109D-7C91-D237-6232-52318E33C916}"/>
              </a:ext>
            </a:extLst>
          </p:cNvPr>
          <p:cNvSpPr txBox="1"/>
          <p:nvPr/>
        </p:nvSpPr>
        <p:spPr>
          <a:xfrm>
            <a:off x="638175" y="2866456"/>
            <a:ext cx="10915650" cy="954107"/>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Has Shaped Boomers?</a:t>
            </a:r>
          </a:p>
        </p:txBody>
      </p:sp>
    </p:spTree>
    <p:extLst>
      <p:ext uri="{BB962C8B-B14F-4D97-AF65-F5344CB8AC3E}">
        <p14:creationId xmlns:p14="http://schemas.microsoft.com/office/powerpoint/2010/main" val="18807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188934"/>
            <a:ext cx="9990157"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Baby Boomers</a:t>
            </a: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14</a:t>
            </a:fld>
            <a:endParaRPr lang="en-US" sz="1600" b="1" dirty="0">
              <a:solidFill>
                <a:srgbClr val="FFFFFF"/>
              </a:solidFill>
            </a:endParaRPr>
          </a:p>
        </p:txBody>
      </p:sp>
      <p:sp>
        <p:nvSpPr>
          <p:cNvPr id="4" name="TextBox 3"/>
          <p:cNvSpPr txBox="1"/>
          <p:nvPr/>
        </p:nvSpPr>
        <p:spPr>
          <a:xfrm>
            <a:off x="571502" y="1388823"/>
            <a:ext cx="6981824" cy="4247317"/>
          </a:xfrm>
          <a:prstGeom prst="rect">
            <a:avLst/>
          </a:prstGeom>
          <a:noFill/>
        </p:spPr>
        <p:txBody>
          <a:bodyPr wrap="square" rtlCol="0">
            <a:spAutoFit/>
          </a:bodyPr>
          <a:lstStyle/>
          <a:p>
            <a:pPr>
              <a:spcAft>
                <a:spcPts val="3600"/>
              </a:spcAft>
            </a:pPr>
            <a:r>
              <a:rPr lang="en-US" sz="3000" dirty="0">
                <a:solidFill>
                  <a:srgbClr val="1F497D"/>
                </a:solidFill>
                <a:latin typeface="Leelawadee" panose="020B0502040204020203" pitchFamily="34" charset="-34"/>
                <a:cs typeface="Leelawadee" panose="020B0502040204020203" pitchFamily="34" charset="-34"/>
              </a:rPr>
              <a:t>Baby Boomers grew up with TVs and saw shiny ads for new washing machines and cars.</a:t>
            </a:r>
          </a:p>
          <a:p>
            <a:pPr>
              <a:spcAft>
                <a:spcPts val="3600"/>
              </a:spcAft>
            </a:pPr>
            <a:r>
              <a:rPr lang="en-US" sz="3000" dirty="0">
                <a:solidFill>
                  <a:srgbClr val="1F497D"/>
                </a:solidFill>
                <a:latin typeface="Leelawadee" panose="020B0502040204020203" pitchFamily="34" charset="-34"/>
                <a:cs typeface="Leelawadee" panose="020B0502040204020203" pitchFamily="34" charset="-34"/>
              </a:rPr>
              <a:t>Since they were not facing a war or depression like their parents' generation, Boomers knew that the harder they worked, the more they could buy. </a:t>
            </a: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5" name="Picture 4">
            <a:extLst>
              <a:ext uri="{FF2B5EF4-FFF2-40B4-BE49-F238E27FC236}">
                <a16:creationId xmlns:a16="http://schemas.microsoft.com/office/drawing/2014/main" id="{45936EBE-90F6-4F7C-AD84-8FC5592EDFE9}"/>
              </a:ext>
            </a:extLst>
          </p:cNvPr>
          <p:cNvPicPr>
            <a:picLocks noChangeAspect="1"/>
          </p:cNvPicPr>
          <p:nvPr/>
        </p:nvPicPr>
        <p:blipFill>
          <a:blip r:embed="rId2"/>
          <a:stretch>
            <a:fillRect/>
          </a:stretch>
        </p:blipFill>
        <p:spPr>
          <a:xfrm>
            <a:off x="7877175" y="667581"/>
            <a:ext cx="3956191" cy="5443482"/>
          </a:xfrm>
          <a:prstGeom prst="rect">
            <a:avLst/>
          </a:prstGeom>
        </p:spPr>
      </p:pic>
      <p:pic>
        <p:nvPicPr>
          <p:cNvPr id="3" name="Picture 2">
            <a:extLst>
              <a:ext uri="{FF2B5EF4-FFF2-40B4-BE49-F238E27FC236}">
                <a16:creationId xmlns:a16="http://schemas.microsoft.com/office/drawing/2014/main" id="{D2FF5E3F-17F8-D6BC-1D12-F0A62EE402F1}"/>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145465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51660"/>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Baby Boomers</a:t>
            </a: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15</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590550" y="1063856"/>
            <a:ext cx="11106150" cy="5186035"/>
          </a:xfrm>
          <a:prstGeom prst="rect">
            <a:avLst/>
          </a:prstGeom>
          <a:noFill/>
        </p:spPr>
        <p:txBody>
          <a:bodyPr wrap="square" rtlCol="0">
            <a:spAutoFit/>
          </a:bodyPr>
          <a:lstStyle/>
          <a:p>
            <a:pPr>
              <a:spcAft>
                <a:spcPts val="1800"/>
              </a:spcAft>
            </a:pPr>
            <a:r>
              <a:rPr lang="en-US" sz="3000" dirty="0">
                <a:solidFill>
                  <a:srgbClr val="1F497D"/>
                </a:solidFill>
                <a:latin typeface="Leelawadee" panose="020B0502040204020203" pitchFamily="34" charset="-34"/>
                <a:cs typeface="Leelawadee" panose="020B0502040204020203" pitchFamily="34" charset="-34"/>
              </a:rPr>
              <a:t>In order to buy what the TV was selling: </a:t>
            </a:r>
          </a:p>
          <a:p>
            <a:pPr marL="457200" indent="-457200">
              <a:spcAft>
                <a:spcPts val="1800"/>
              </a:spcAft>
              <a:buFont typeface="Arial" charset="0"/>
              <a:buChar char="•"/>
            </a:pPr>
            <a:r>
              <a:rPr lang="en-US" sz="2800" dirty="0">
                <a:solidFill>
                  <a:srgbClr val="1F497D"/>
                </a:solidFill>
                <a:latin typeface="Leelawadee" panose="020B0502040204020203" pitchFamily="34" charset="-34"/>
                <a:cs typeface="Leelawadee" panose="020B0502040204020203" pitchFamily="34" charset="-34"/>
              </a:rPr>
              <a:t>Baby Boomers spent long hours being “seen” in the office (including evenings and weekends) and being loyal to one company. </a:t>
            </a:r>
          </a:p>
          <a:p>
            <a:pPr marL="457200" indent="-457200">
              <a:buFont typeface="Arial" charset="0"/>
              <a:buChar char="•"/>
            </a:pPr>
            <a:r>
              <a:rPr lang="en-US" sz="2800" dirty="0">
                <a:solidFill>
                  <a:srgbClr val="1F497D"/>
                </a:solidFill>
                <a:latin typeface="Leelawadee" panose="020B0502040204020203" pitchFamily="34" charset="-34"/>
                <a:cs typeface="Leelawadee" panose="020B0502040204020203" pitchFamily="34" charset="-34"/>
              </a:rPr>
              <a:t>This generation moved to and created suburbia.</a:t>
            </a:r>
          </a:p>
          <a:p>
            <a:pPr marL="914400" lvl="1" indent="-457200">
              <a:buFont typeface="Arial" charset="0"/>
              <a:buChar char="•"/>
            </a:pPr>
            <a:r>
              <a:rPr lang="en-US" sz="2800" dirty="0">
                <a:solidFill>
                  <a:srgbClr val="1F497D"/>
                </a:solidFill>
                <a:latin typeface="Leelawadee" panose="020B0502040204020203" pitchFamily="34" charset="-34"/>
                <a:cs typeface="Leelawadee" panose="020B0502040204020203" pitchFamily="34" charset="-34"/>
              </a:rPr>
              <a:t>A land filled with uniformity.</a:t>
            </a:r>
          </a:p>
          <a:p>
            <a:pPr marL="914400" lvl="1" indent="-457200">
              <a:spcAft>
                <a:spcPts val="1800"/>
              </a:spcAft>
              <a:buFont typeface="Arial" charset="0"/>
              <a:buChar char="•"/>
            </a:pPr>
            <a:r>
              <a:rPr lang="en-US" sz="2800" dirty="0">
                <a:solidFill>
                  <a:srgbClr val="1F497D"/>
                </a:solidFill>
                <a:latin typeface="Leelawadee" panose="020B0502040204020203" pitchFamily="34" charset="-34"/>
                <a:cs typeface="Leelawadee" panose="020B0502040204020203" pitchFamily="34" charset="-34"/>
              </a:rPr>
              <a:t>Living and working in an environment with structure and certainty is important to them.</a:t>
            </a:r>
          </a:p>
          <a:p>
            <a:pPr marL="457200" indent="-457200">
              <a:buFont typeface="Arial" charset="0"/>
              <a:buChar char="•"/>
            </a:pPr>
            <a:r>
              <a:rPr lang="en-US" sz="2800" dirty="0">
                <a:solidFill>
                  <a:srgbClr val="1F497D"/>
                </a:solidFill>
                <a:latin typeface="Leelawadee" panose="020B0502040204020203" pitchFamily="34" charset="-34"/>
                <a:cs typeface="Leelawadee" panose="020B0502040204020203" pitchFamily="34" charset="-34"/>
              </a:rPr>
              <a:t>Boomer employees tend to stay with a company for life, which can be why members of this generation often resist change.</a:t>
            </a:r>
          </a:p>
        </p:txBody>
      </p:sp>
    </p:spTree>
    <p:extLst>
      <p:ext uri="{BB962C8B-B14F-4D97-AF65-F5344CB8AC3E}">
        <p14:creationId xmlns:p14="http://schemas.microsoft.com/office/powerpoint/2010/main" val="110258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DF023F6-3A46-071D-8535-FAD59AC48154}"/>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5D7FB2B0-8230-E8D4-42D7-8A1894414C4D}"/>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16</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9F1CB2F8-5DD2-A55A-BD24-084B2E58E669}"/>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3F3684B6-7E8D-32BE-0B8C-60CA71A1A2C4}"/>
              </a:ext>
            </a:extLst>
          </p:cNvPr>
          <p:cNvSpPr txBox="1"/>
          <p:nvPr/>
        </p:nvSpPr>
        <p:spPr>
          <a:xfrm>
            <a:off x="709612" y="2942656"/>
            <a:ext cx="10772775"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 Boomers Value?</a:t>
            </a:r>
          </a:p>
        </p:txBody>
      </p:sp>
    </p:spTree>
    <p:extLst>
      <p:ext uri="{BB962C8B-B14F-4D97-AF65-F5344CB8AC3E}">
        <p14:creationId xmlns:p14="http://schemas.microsoft.com/office/powerpoint/2010/main" val="52764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E27CB-5870-666C-5D03-237DA1D28CC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8790BC7-DB30-6CEB-0F41-C5BBFF959959}"/>
              </a:ext>
            </a:extLst>
          </p:cNvPr>
          <p:cNvSpPr>
            <a:spLocks noGrp="1"/>
          </p:cNvSpPr>
          <p:nvPr>
            <p:ph type="title"/>
          </p:nvPr>
        </p:nvSpPr>
        <p:spPr>
          <a:xfrm>
            <a:off x="771524" y="164469"/>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Baby Boomers – Value</a:t>
            </a:r>
          </a:p>
        </p:txBody>
      </p:sp>
      <p:sp>
        <p:nvSpPr>
          <p:cNvPr id="7" name="Slide Number Placeholder 6">
            <a:extLst>
              <a:ext uri="{FF2B5EF4-FFF2-40B4-BE49-F238E27FC236}">
                <a16:creationId xmlns:a16="http://schemas.microsoft.com/office/drawing/2014/main" id="{076CCBB8-5D67-12B0-3308-3B076635695B}"/>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17</a:t>
            </a:fld>
            <a:endParaRPr lang="en-US" sz="1600" b="1" dirty="0">
              <a:solidFill>
                <a:srgbClr val="FFFFFF"/>
              </a:solidFill>
            </a:endParaRPr>
          </a:p>
        </p:txBody>
      </p:sp>
      <p:sp>
        <p:nvSpPr>
          <p:cNvPr id="8" name="TextBox 7">
            <a:extLst>
              <a:ext uri="{FF2B5EF4-FFF2-40B4-BE49-F238E27FC236}">
                <a16:creationId xmlns:a16="http://schemas.microsoft.com/office/drawing/2014/main" id="{06583383-3AE0-03ED-B1A4-C0F5C8DC99FE}"/>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10" name="Picture 9">
            <a:extLst>
              <a:ext uri="{FF2B5EF4-FFF2-40B4-BE49-F238E27FC236}">
                <a16:creationId xmlns:a16="http://schemas.microsoft.com/office/drawing/2014/main" id="{250843FD-FE86-2E00-C57D-6CE21DEACC39}"/>
              </a:ext>
            </a:extLst>
          </p:cNvPr>
          <p:cNvPicPr>
            <a:picLocks noChangeAspect="1"/>
          </p:cNvPicPr>
          <p:nvPr/>
        </p:nvPicPr>
        <p:blipFill>
          <a:blip r:embed="rId2"/>
          <a:stretch>
            <a:fillRect/>
          </a:stretch>
        </p:blipFill>
        <p:spPr>
          <a:xfrm>
            <a:off x="771525" y="1039391"/>
            <a:ext cx="10458450" cy="4929893"/>
          </a:xfrm>
          <a:prstGeom prst="rect">
            <a:avLst/>
          </a:prstGeom>
        </p:spPr>
      </p:pic>
      <p:pic>
        <p:nvPicPr>
          <p:cNvPr id="2" name="Picture 1">
            <a:extLst>
              <a:ext uri="{FF2B5EF4-FFF2-40B4-BE49-F238E27FC236}">
                <a16:creationId xmlns:a16="http://schemas.microsoft.com/office/drawing/2014/main" id="{C70E7B61-05CC-0077-9CBD-25A52AC0F432}"/>
              </a:ext>
            </a:extLst>
          </p:cNvPr>
          <p:cNvPicPr>
            <a:picLocks noChangeAspect="1"/>
          </p:cNvPicPr>
          <p:nvPr/>
        </p:nvPicPr>
        <p:blipFill>
          <a:blip r:embed="rId3"/>
          <a:stretch>
            <a:fillRect/>
          </a:stretch>
        </p:blipFill>
        <p:spPr>
          <a:xfrm>
            <a:off x="358634" y="6156325"/>
            <a:ext cx="2365516" cy="673723"/>
          </a:xfrm>
          <a:prstGeom prst="rect">
            <a:avLst/>
          </a:prstGeom>
        </p:spPr>
      </p:pic>
    </p:spTree>
    <p:extLst>
      <p:ext uri="{BB962C8B-B14F-4D97-AF65-F5344CB8AC3E}">
        <p14:creationId xmlns:p14="http://schemas.microsoft.com/office/powerpoint/2010/main" val="55741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11CEF6D-6406-F572-F025-5AB03660A01E}"/>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FD3737B6-9DCC-FFB4-8796-5BAEE90FE5CC}"/>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18</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BE95EFEA-95F5-9656-4453-C57C7CCFC263}"/>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AC48B761-B22D-A5E3-2417-05CC875EB415}"/>
              </a:ext>
            </a:extLst>
          </p:cNvPr>
          <p:cNvSpPr txBox="1"/>
          <p:nvPr/>
        </p:nvSpPr>
        <p:spPr>
          <a:xfrm>
            <a:off x="819150" y="2942656"/>
            <a:ext cx="10553700"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 Boomers Expect?</a:t>
            </a:r>
          </a:p>
        </p:txBody>
      </p:sp>
    </p:spTree>
    <p:extLst>
      <p:ext uri="{BB962C8B-B14F-4D97-AF65-F5344CB8AC3E}">
        <p14:creationId xmlns:p14="http://schemas.microsoft.com/office/powerpoint/2010/main" val="27866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7D70F-8FDA-5659-EBB4-DE061F6654B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E2F1C1E-4153-5CAB-EFA4-EA4DD10225F5}"/>
              </a:ext>
            </a:extLst>
          </p:cNvPr>
          <p:cNvSpPr>
            <a:spLocks noGrp="1"/>
          </p:cNvSpPr>
          <p:nvPr>
            <p:ph type="title"/>
          </p:nvPr>
        </p:nvSpPr>
        <p:spPr>
          <a:xfrm>
            <a:off x="638175" y="249417"/>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Baby Boomers – Expect</a:t>
            </a:r>
          </a:p>
        </p:txBody>
      </p:sp>
      <p:sp>
        <p:nvSpPr>
          <p:cNvPr id="7" name="Slide Number Placeholder 6">
            <a:extLst>
              <a:ext uri="{FF2B5EF4-FFF2-40B4-BE49-F238E27FC236}">
                <a16:creationId xmlns:a16="http://schemas.microsoft.com/office/drawing/2014/main" id="{AE10CE5C-4B37-94A2-E29E-898D1C44B551}"/>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19</a:t>
            </a:fld>
            <a:endParaRPr lang="en-US" sz="1600" b="1" dirty="0">
              <a:solidFill>
                <a:srgbClr val="FFFFFF"/>
              </a:solidFill>
            </a:endParaRPr>
          </a:p>
        </p:txBody>
      </p:sp>
      <p:sp>
        <p:nvSpPr>
          <p:cNvPr id="8" name="TextBox 7">
            <a:extLst>
              <a:ext uri="{FF2B5EF4-FFF2-40B4-BE49-F238E27FC236}">
                <a16:creationId xmlns:a16="http://schemas.microsoft.com/office/drawing/2014/main" id="{8F6452DD-68C3-5915-4741-C8A094AAFAE0}"/>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3" name="Picture 2">
            <a:extLst>
              <a:ext uri="{FF2B5EF4-FFF2-40B4-BE49-F238E27FC236}">
                <a16:creationId xmlns:a16="http://schemas.microsoft.com/office/drawing/2014/main" id="{828D586D-A6B4-D810-DF69-8154A41E29DC}"/>
              </a:ext>
            </a:extLst>
          </p:cNvPr>
          <p:cNvPicPr>
            <a:picLocks noChangeAspect="1"/>
          </p:cNvPicPr>
          <p:nvPr/>
        </p:nvPicPr>
        <p:blipFill>
          <a:blip r:embed="rId2"/>
          <a:stretch>
            <a:fillRect/>
          </a:stretch>
        </p:blipFill>
        <p:spPr>
          <a:xfrm>
            <a:off x="638175" y="1171964"/>
            <a:ext cx="10791825" cy="4727090"/>
          </a:xfrm>
          <a:prstGeom prst="rect">
            <a:avLst/>
          </a:prstGeom>
        </p:spPr>
      </p:pic>
      <p:pic>
        <p:nvPicPr>
          <p:cNvPr id="2" name="Picture 1">
            <a:extLst>
              <a:ext uri="{FF2B5EF4-FFF2-40B4-BE49-F238E27FC236}">
                <a16:creationId xmlns:a16="http://schemas.microsoft.com/office/drawing/2014/main" id="{36B18E37-65BC-4B7D-1954-AE5C129D045C}"/>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400895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2"/>
          <p:cNvSpPr txBox="1"/>
          <p:nvPr/>
        </p:nvSpPr>
        <p:spPr>
          <a:xfrm>
            <a:off x="2985427" y="4384064"/>
            <a:ext cx="6219886" cy="384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p>
            <a:pPr algn="ctr" hangingPunct="0">
              <a:defRPr sz="6000" b="1" i="1">
                <a:solidFill>
                  <a:srgbClr val="173D6D"/>
                </a:solidFill>
              </a:defRPr>
            </a:pPr>
            <a:r>
              <a:rPr lang="en-US" sz="2200" b="1" i="1" kern="0" dirty="0">
                <a:solidFill>
                  <a:srgbClr val="173D6D"/>
                </a:solidFill>
                <a:latin typeface="Helvetica"/>
                <a:cs typeface="Helvetica"/>
                <a:sym typeface="Helvetica"/>
              </a:rPr>
              <a:t>Lisa Johnson of </a:t>
            </a:r>
            <a:r>
              <a:rPr lang="en-US" sz="2200" b="1" i="1" kern="0" dirty="0" err="1">
                <a:solidFill>
                  <a:srgbClr val="173D6D"/>
                </a:solidFill>
                <a:latin typeface="Helvetica"/>
                <a:cs typeface="Helvetica"/>
                <a:sym typeface="Helvetica"/>
              </a:rPr>
              <a:t>OperationsInc</a:t>
            </a:r>
            <a:endParaRPr sz="2200" b="1" i="1" kern="0" dirty="0">
              <a:solidFill>
                <a:srgbClr val="173D6D"/>
              </a:solidFill>
              <a:latin typeface="Helvetica"/>
              <a:cs typeface="Helvetica"/>
              <a:sym typeface="Helvetica"/>
            </a:endParaRPr>
          </a:p>
        </p:txBody>
      </p:sp>
      <p:pic>
        <p:nvPicPr>
          <p:cNvPr id="157" name="starry-background_short.jpg" descr="starry-background_short.jpg"/>
          <p:cNvPicPr>
            <a:picLocks noChangeAspect="1"/>
          </p:cNvPicPr>
          <p:nvPr/>
        </p:nvPicPr>
        <p:blipFill>
          <a:blip r:embed="rId2"/>
          <a:srcRect t="11155" b="76019"/>
          <a:stretch>
            <a:fillRect/>
          </a:stretch>
        </p:blipFill>
        <p:spPr>
          <a:xfrm rot="10800000" flipH="1">
            <a:off x="-1257" y="5829925"/>
            <a:ext cx="12194514" cy="1040303"/>
          </a:xfrm>
          <a:prstGeom prst="rect">
            <a:avLst/>
          </a:prstGeom>
          <a:ln w="12700">
            <a:miter lim="400000"/>
          </a:ln>
        </p:spPr>
      </p:pic>
      <p:pic>
        <p:nvPicPr>
          <p:cNvPr id="158" name="CDNLA-show-dc-gaylord-natl-dome-2024-logo.png" descr="CDNLA-show-dc-gaylord-natl-dome-2024-logo.png"/>
          <p:cNvPicPr>
            <a:picLocks noChangeAspect="1"/>
          </p:cNvPicPr>
          <p:nvPr/>
        </p:nvPicPr>
        <p:blipFill>
          <a:blip r:embed="rId3"/>
          <a:stretch>
            <a:fillRect/>
          </a:stretch>
        </p:blipFill>
        <p:spPr>
          <a:xfrm>
            <a:off x="4198655" y="6009261"/>
            <a:ext cx="3794651" cy="691026"/>
          </a:xfrm>
          <a:prstGeom prst="rect">
            <a:avLst/>
          </a:prstGeom>
          <a:ln w="12700">
            <a:miter lim="400000"/>
          </a:ln>
        </p:spPr>
      </p:pic>
      <p:sp>
        <p:nvSpPr>
          <p:cNvPr id="159" name="Platinum Sponsors"/>
          <p:cNvSpPr txBox="1"/>
          <p:nvPr/>
        </p:nvSpPr>
        <p:spPr>
          <a:xfrm>
            <a:off x="8566451" y="6228296"/>
            <a:ext cx="2376580"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2500" b="1" i="1">
                <a:solidFill>
                  <a:srgbClr val="173D6D"/>
                </a:solidFill>
                <a:latin typeface="Lato-Black"/>
                <a:ea typeface="Lato-Black"/>
                <a:cs typeface="Lato-Black"/>
                <a:sym typeface="Lato-Black"/>
              </a:defRPr>
            </a:lvl1pPr>
          </a:lstStyle>
          <a:p>
            <a:pPr algn="ctr" defTabSz="1219169" hangingPunct="0"/>
            <a:r>
              <a:rPr sz="1250" kern="0"/>
              <a:t>Coffee Sponsor</a:t>
            </a:r>
          </a:p>
        </p:txBody>
      </p:sp>
      <p:pic>
        <p:nvPicPr>
          <p:cNvPr id="160" name="Buffalo-Limo-Logo-17-logo-tag-BW.png" descr="Buffalo-Limo-Logo-17-logo-tag-BW.png"/>
          <p:cNvPicPr>
            <a:picLocks noChangeAspect="1"/>
          </p:cNvPicPr>
          <p:nvPr/>
        </p:nvPicPr>
        <p:blipFill>
          <a:blip r:embed="rId4"/>
          <a:srcRect l="8900" r="8900"/>
          <a:stretch>
            <a:fillRect/>
          </a:stretch>
        </p:blipFill>
        <p:spPr>
          <a:xfrm>
            <a:off x="10501792" y="5904435"/>
            <a:ext cx="1110443" cy="900624"/>
          </a:xfrm>
          <a:prstGeom prst="rect">
            <a:avLst/>
          </a:prstGeom>
          <a:ln w="12700">
            <a:miter lim="400000"/>
          </a:ln>
        </p:spPr>
      </p:pic>
      <p:sp>
        <p:nvSpPr>
          <p:cNvPr id="161" name="Platinum Sponsors"/>
          <p:cNvSpPr txBox="1"/>
          <p:nvPr/>
        </p:nvSpPr>
        <p:spPr>
          <a:xfrm>
            <a:off x="-166559" y="6228296"/>
            <a:ext cx="237657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2500" b="1" i="1">
                <a:solidFill>
                  <a:srgbClr val="173D6D"/>
                </a:solidFill>
                <a:latin typeface="Lato-Black"/>
                <a:ea typeface="Lato-Black"/>
                <a:cs typeface="Lato-Black"/>
                <a:sym typeface="Lato-Black"/>
              </a:defRPr>
            </a:lvl1pPr>
          </a:lstStyle>
          <a:p>
            <a:pPr algn="ctr" defTabSz="1219169" hangingPunct="0"/>
            <a:r>
              <a:rPr sz="1250" kern="0"/>
              <a:t>AV Sponsor</a:t>
            </a:r>
          </a:p>
        </p:txBody>
      </p:sp>
      <p:pic>
        <p:nvPicPr>
          <p:cNvPr id="162" name="02 LA-Stacked_Logo-Dark1.png" descr="02 LA-Stacked_Logo-Dark1.png"/>
          <p:cNvPicPr>
            <a:picLocks noChangeAspect="1"/>
          </p:cNvPicPr>
          <p:nvPr/>
        </p:nvPicPr>
        <p:blipFill>
          <a:blip r:embed="rId5"/>
          <a:stretch>
            <a:fillRect/>
          </a:stretch>
        </p:blipFill>
        <p:spPr>
          <a:xfrm>
            <a:off x="1678341" y="5994531"/>
            <a:ext cx="1100497" cy="729834"/>
          </a:xfrm>
          <a:prstGeom prst="rect">
            <a:avLst/>
          </a:prstGeom>
          <a:ln w="12700">
            <a:miter lim="400000"/>
          </a:ln>
        </p:spPr>
      </p:pic>
      <p:sp>
        <p:nvSpPr>
          <p:cNvPr id="12" name="TextBox 11">
            <a:extLst>
              <a:ext uri="{FF2B5EF4-FFF2-40B4-BE49-F238E27FC236}">
                <a16:creationId xmlns:a16="http://schemas.microsoft.com/office/drawing/2014/main" id="{7B35A8E5-AE76-4A76-B1EA-61990F730F9B}"/>
              </a:ext>
            </a:extLst>
          </p:cNvPr>
          <p:cNvSpPr txBox="1"/>
          <p:nvPr/>
        </p:nvSpPr>
        <p:spPr>
          <a:xfrm>
            <a:off x="5025053" y="3800859"/>
            <a:ext cx="2140635"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0">
              <a:defRPr sz="6000" b="1" i="1">
                <a:solidFill>
                  <a:srgbClr val="173D6D"/>
                </a:solidFill>
              </a:defRPr>
            </a:pPr>
            <a:r>
              <a:rPr lang="en-US" sz="3000" b="1" i="1" kern="0" dirty="0">
                <a:solidFill>
                  <a:srgbClr val="002060"/>
                </a:solidFill>
                <a:latin typeface="Helvetica"/>
                <a:cs typeface="Helvetica"/>
                <a:sym typeface="Helvetica"/>
              </a:rPr>
              <a:t>Speaker:</a:t>
            </a:r>
          </a:p>
        </p:txBody>
      </p:sp>
      <p:sp>
        <p:nvSpPr>
          <p:cNvPr id="4" name="TextBox 1">
            <a:extLst>
              <a:ext uri="{FF2B5EF4-FFF2-40B4-BE49-F238E27FC236}">
                <a16:creationId xmlns:a16="http://schemas.microsoft.com/office/drawing/2014/main" id="{3AAE4372-2762-3C74-A657-D5EE874CC26D}"/>
              </a:ext>
            </a:extLst>
          </p:cNvPr>
          <p:cNvSpPr txBox="1"/>
          <p:nvPr/>
        </p:nvSpPr>
        <p:spPr>
          <a:xfrm>
            <a:off x="1566595" y="1922541"/>
            <a:ext cx="9057549" cy="1400381"/>
          </a:xfrm>
          <a:prstGeom prst="rect">
            <a:avLst/>
          </a:prstGeom>
          <a:ln w="381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l" defTabSz="914400">
              <a:defRPr sz="7500" b="1">
                <a:solidFill>
                  <a:srgbClr val="B2322E"/>
                </a:solidFill>
              </a:defRPr>
            </a:lvl1pPr>
          </a:lstStyle>
          <a:p>
            <a:pPr algn="ctr" defTabSz="457200" hangingPunct="0"/>
            <a:r>
              <a:rPr lang="en-US" sz="4400" kern="0" dirty="0">
                <a:ln w="9525">
                  <a:solidFill>
                    <a:srgbClr val="FFFFFF"/>
                  </a:solidFill>
                  <a:prstDash val="solid"/>
                </a:ln>
                <a:effectLst>
                  <a:outerShdw blurRad="12700" dist="38100" dir="2700000" algn="tl" rotWithShape="0">
                    <a:srgbClr val="FFFFFF">
                      <a:lumMod val="50000"/>
                    </a:srgbClr>
                  </a:outerShdw>
                </a:effectLst>
                <a:latin typeface="Helvetica"/>
                <a:cs typeface="Helvetica"/>
                <a:sym typeface="Helvetica"/>
              </a:rPr>
              <a:t>Harnessing the Strengths of a Multigenerational Workforce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95ABB2D-1F98-3911-F78B-F13DFF10A7C0}"/>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CFC7D19C-8F9A-48F9-89FE-92B9578E9623}"/>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20</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21D590CE-CFFB-321A-6F61-3ED29C85C00A}"/>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8028BD00-A248-F005-E4C2-F4EFD05D3ED1}"/>
              </a:ext>
            </a:extLst>
          </p:cNvPr>
          <p:cNvSpPr txBox="1"/>
          <p:nvPr/>
        </p:nvSpPr>
        <p:spPr>
          <a:xfrm>
            <a:off x="1000125" y="2182505"/>
            <a:ext cx="10191749" cy="2492990"/>
          </a:xfrm>
          <a:prstGeom prst="rect">
            <a:avLst/>
          </a:prstGeom>
          <a:noFill/>
        </p:spPr>
        <p:txBody>
          <a:bodyPr wrap="square" rtlCol="0">
            <a:spAutoFit/>
          </a:bodyPr>
          <a:lstStyle/>
          <a:p>
            <a:pPr algn="ctr">
              <a:spcAft>
                <a:spcPts val="2400"/>
              </a:spcAft>
            </a:pPr>
            <a:r>
              <a:rPr lang="en-US" sz="5200" b="1" dirty="0">
                <a:solidFill>
                  <a:schemeClr val="bg1"/>
                </a:solidFill>
                <a:effectLst>
                  <a:outerShdw blurRad="38100" dist="38100" dir="2700000" algn="tl">
                    <a:srgbClr val="000000">
                      <a:alpha val="43137"/>
                    </a:srgbClr>
                  </a:outerShdw>
                </a:effectLst>
                <a:latin typeface="Helvetica Neue"/>
                <a:cs typeface="Helvetica Neue"/>
              </a:rPr>
              <a:t>Best Practices for Communicating with </a:t>
            </a:r>
            <a:br>
              <a:rPr lang="en-US" sz="5200" b="1" dirty="0">
                <a:solidFill>
                  <a:schemeClr val="bg1"/>
                </a:solidFill>
                <a:effectLst>
                  <a:outerShdw blurRad="38100" dist="38100" dir="2700000" algn="tl">
                    <a:srgbClr val="000000">
                      <a:alpha val="43137"/>
                    </a:srgbClr>
                  </a:outerShdw>
                </a:effectLst>
                <a:latin typeface="Helvetica Neue"/>
                <a:cs typeface="Helvetica Neue"/>
              </a:rPr>
            </a:br>
            <a:r>
              <a:rPr lang="en-US" sz="5200" b="1" dirty="0">
                <a:solidFill>
                  <a:schemeClr val="bg1"/>
                </a:solidFill>
                <a:effectLst>
                  <a:outerShdw blurRad="38100" dist="38100" dir="2700000" algn="tl">
                    <a:srgbClr val="000000">
                      <a:alpha val="43137"/>
                    </a:srgbClr>
                  </a:outerShdw>
                </a:effectLst>
                <a:latin typeface="Helvetica Neue"/>
                <a:cs typeface="Helvetica Neue"/>
              </a:rPr>
              <a:t>Baby Boomers</a:t>
            </a:r>
          </a:p>
        </p:txBody>
      </p:sp>
    </p:spTree>
    <p:extLst>
      <p:ext uri="{BB962C8B-B14F-4D97-AF65-F5344CB8AC3E}">
        <p14:creationId xmlns:p14="http://schemas.microsoft.com/office/powerpoint/2010/main" val="442972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6545E-4039-2732-28C7-C62A46C40DC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707DF7E-A685-3FFE-EB42-FED60E6CF606}"/>
              </a:ext>
            </a:extLst>
          </p:cNvPr>
          <p:cNvSpPr>
            <a:spLocks noGrp="1"/>
          </p:cNvSpPr>
          <p:nvPr>
            <p:ph type="title"/>
          </p:nvPr>
        </p:nvSpPr>
        <p:spPr>
          <a:xfrm>
            <a:off x="790575" y="165362"/>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Best Practices – Baby Boomers</a:t>
            </a:r>
          </a:p>
        </p:txBody>
      </p:sp>
      <p:sp>
        <p:nvSpPr>
          <p:cNvPr id="7" name="Slide Number Placeholder 6">
            <a:extLst>
              <a:ext uri="{FF2B5EF4-FFF2-40B4-BE49-F238E27FC236}">
                <a16:creationId xmlns:a16="http://schemas.microsoft.com/office/drawing/2014/main" id="{5F42F53D-9FCE-8164-A138-285770087713}"/>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21</a:t>
            </a:fld>
            <a:endParaRPr lang="en-US" sz="1600" b="1" dirty="0">
              <a:solidFill>
                <a:srgbClr val="FFFFFF"/>
              </a:solidFill>
            </a:endParaRPr>
          </a:p>
        </p:txBody>
      </p:sp>
      <p:sp>
        <p:nvSpPr>
          <p:cNvPr id="8" name="TextBox 7">
            <a:extLst>
              <a:ext uri="{FF2B5EF4-FFF2-40B4-BE49-F238E27FC236}">
                <a16:creationId xmlns:a16="http://schemas.microsoft.com/office/drawing/2014/main" id="{3AD9AB1F-56B2-1809-E634-3CB9A4419C86}"/>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4" name="Picture 3">
            <a:extLst>
              <a:ext uri="{FF2B5EF4-FFF2-40B4-BE49-F238E27FC236}">
                <a16:creationId xmlns:a16="http://schemas.microsoft.com/office/drawing/2014/main" id="{FC5EF4D2-0521-417D-ABE3-B3D0CF398362}"/>
              </a:ext>
            </a:extLst>
          </p:cNvPr>
          <p:cNvPicPr>
            <a:picLocks noChangeAspect="1"/>
          </p:cNvPicPr>
          <p:nvPr/>
        </p:nvPicPr>
        <p:blipFill>
          <a:blip r:embed="rId2"/>
          <a:stretch>
            <a:fillRect/>
          </a:stretch>
        </p:blipFill>
        <p:spPr>
          <a:xfrm>
            <a:off x="790575" y="984853"/>
            <a:ext cx="10153650" cy="5339524"/>
          </a:xfrm>
          <a:prstGeom prst="rect">
            <a:avLst/>
          </a:prstGeom>
        </p:spPr>
      </p:pic>
    </p:spTree>
    <p:extLst>
      <p:ext uri="{BB962C8B-B14F-4D97-AF65-F5344CB8AC3E}">
        <p14:creationId xmlns:p14="http://schemas.microsoft.com/office/powerpoint/2010/main" val="587112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4AF4E4-961D-0BA2-6317-C06BBF6F1660}"/>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47928DF1-B650-0E3C-62BE-A36BDC13F652}"/>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22</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0055F9F1-A47F-5668-AA11-798248F2E067}"/>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4C76048E-1F79-EEC8-CD0C-51C632F9938C}"/>
              </a:ext>
            </a:extLst>
          </p:cNvPr>
          <p:cNvSpPr txBox="1"/>
          <p:nvPr/>
        </p:nvSpPr>
        <p:spPr>
          <a:xfrm>
            <a:off x="900112" y="2942656"/>
            <a:ext cx="10391775"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Has Shaped Gen X?</a:t>
            </a:r>
          </a:p>
        </p:txBody>
      </p:sp>
    </p:spTree>
    <p:extLst>
      <p:ext uri="{BB962C8B-B14F-4D97-AF65-F5344CB8AC3E}">
        <p14:creationId xmlns:p14="http://schemas.microsoft.com/office/powerpoint/2010/main" val="334184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1" y="188934"/>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X</a:t>
            </a:r>
            <a:endParaRPr lang="en-US" sz="4000"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endParaRP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23</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1028701" y="1061218"/>
            <a:ext cx="10134598" cy="4893647"/>
          </a:xfrm>
          <a:prstGeom prst="rect">
            <a:avLst/>
          </a:prstGeom>
          <a:noFill/>
        </p:spPr>
        <p:txBody>
          <a:bodyPr wrap="square" rtlCol="0">
            <a:spAutoFit/>
          </a:bodyPr>
          <a:lstStyle/>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As the divorce rate and dual income families rose, Gen X-</a:t>
            </a:r>
            <a:r>
              <a:rPr lang="en-US" sz="2700" dirty="0" err="1">
                <a:solidFill>
                  <a:srgbClr val="1F497D"/>
                </a:solidFill>
                <a:latin typeface="Leelawadee" panose="020B0502040204020203" pitchFamily="34" charset="-34"/>
                <a:cs typeface="Leelawadee" panose="020B0502040204020203" pitchFamily="34" charset="-34"/>
              </a:rPr>
              <a:t>ers</a:t>
            </a:r>
            <a:r>
              <a:rPr lang="en-US" sz="2700" dirty="0">
                <a:solidFill>
                  <a:srgbClr val="1F497D"/>
                </a:solidFill>
                <a:latin typeface="Leelawadee" panose="020B0502040204020203" pitchFamily="34" charset="-34"/>
                <a:cs typeface="Leelawadee" panose="020B0502040204020203" pitchFamily="34" charset="-34"/>
              </a:rPr>
              <a:t> were left to look after themselves while both parents entered the workforce. </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Gen X-</a:t>
            </a:r>
            <a:r>
              <a:rPr lang="en-US" sz="2700" dirty="0" err="1">
                <a:solidFill>
                  <a:srgbClr val="1F497D"/>
                </a:solidFill>
                <a:latin typeface="Leelawadee" panose="020B0502040204020203" pitchFamily="34" charset="-34"/>
                <a:cs typeface="Leelawadee" panose="020B0502040204020203" pitchFamily="34" charset="-34"/>
              </a:rPr>
              <a:t>ers</a:t>
            </a:r>
            <a:r>
              <a:rPr lang="en-US" sz="2700" dirty="0">
                <a:solidFill>
                  <a:srgbClr val="1F497D"/>
                </a:solidFill>
                <a:latin typeface="Leelawadee" panose="020B0502040204020203" pitchFamily="34" charset="-34"/>
                <a:cs typeface="Leelawadee" panose="020B0502040204020203" pitchFamily="34" charset="-34"/>
              </a:rPr>
              <a:t> tend to function well alone (latchkey kids).</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A generation “raised” by the TV set.</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Many have an entrepreneurial spirit and embrace change.</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Because their parents put careers first, X-</a:t>
            </a:r>
            <a:r>
              <a:rPr lang="en-US" sz="2700" dirty="0" err="1">
                <a:solidFill>
                  <a:srgbClr val="1F497D"/>
                </a:solidFill>
                <a:latin typeface="Leelawadee" panose="020B0502040204020203" pitchFamily="34" charset="-34"/>
                <a:cs typeface="Leelawadee" panose="020B0502040204020203" pitchFamily="34" charset="-34"/>
              </a:rPr>
              <a:t>ers</a:t>
            </a:r>
            <a:r>
              <a:rPr lang="en-US" sz="2700" dirty="0">
                <a:solidFill>
                  <a:srgbClr val="1F497D"/>
                </a:solidFill>
                <a:latin typeface="Leelawadee" panose="020B0502040204020203" pitchFamily="34" charset="-34"/>
                <a:cs typeface="Leelawadee" panose="020B0502040204020203" pitchFamily="34" charset="-34"/>
              </a:rPr>
              <a:t> tend to have the opposite approach and place a strong emphasis on work-life balance.</a:t>
            </a:r>
          </a:p>
        </p:txBody>
      </p:sp>
      <p:pic>
        <p:nvPicPr>
          <p:cNvPr id="3" name="Picture 2">
            <a:extLst>
              <a:ext uri="{FF2B5EF4-FFF2-40B4-BE49-F238E27FC236}">
                <a16:creationId xmlns:a16="http://schemas.microsoft.com/office/drawing/2014/main" id="{B26E07E0-84F6-B4EF-317D-47E2DF2C32CD}"/>
              </a:ext>
            </a:extLst>
          </p:cNvPr>
          <p:cNvPicPr>
            <a:picLocks noChangeAspect="1"/>
          </p:cNvPicPr>
          <p:nvPr/>
        </p:nvPicPr>
        <p:blipFill>
          <a:blip r:embed="rId2"/>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1514553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962" y="245484"/>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X</a:t>
            </a:r>
            <a:endParaRPr lang="en-US" sz="3200"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endParaRP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24</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1223962" y="1316654"/>
            <a:ext cx="9744075" cy="4231928"/>
          </a:xfrm>
          <a:prstGeom prst="rect">
            <a:avLst/>
          </a:prstGeom>
          <a:noFill/>
        </p:spPr>
        <p:txBody>
          <a:bodyPr wrap="square" rtlCol="0">
            <a:spAutoFit/>
          </a:bodyPr>
          <a:lstStyle/>
          <a:p>
            <a:pPr marL="457200" indent="-457200">
              <a:spcAft>
                <a:spcPts val="18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Gen X-</a:t>
            </a:r>
            <a:r>
              <a:rPr lang="en-US" sz="2800" dirty="0" err="1">
                <a:solidFill>
                  <a:srgbClr val="1F497D"/>
                </a:solidFill>
                <a:latin typeface="Leelawadee" panose="020B0502040204020203" pitchFamily="34" charset="-34"/>
                <a:cs typeface="Leelawadee" panose="020B0502040204020203" pitchFamily="34" charset="-34"/>
              </a:rPr>
              <a:t>ers</a:t>
            </a:r>
            <a:r>
              <a:rPr lang="en-US" sz="2800" dirty="0">
                <a:solidFill>
                  <a:srgbClr val="1F497D"/>
                </a:solidFill>
                <a:latin typeface="Leelawadee" panose="020B0502040204020203" pitchFamily="34" charset="-34"/>
                <a:cs typeface="Leelawadee" panose="020B0502040204020203" pitchFamily="34" charset="-34"/>
              </a:rPr>
              <a:t> thrive in casual, friendly work environments where they can do things their own way.</a:t>
            </a:r>
          </a:p>
          <a:p>
            <a:pPr marL="457200" indent="-457200">
              <a:spcAft>
                <a:spcPts val="18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Gen X-</a:t>
            </a:r>
            <a:r>
              <a:rPr lang="en-US" sz="2800" dirty="0" err="1">
                <a:solidFill>
                  <a:srgbClr val="1F497D"/>
                </a:solidFill>
                <a:latin typeface="Leelawadee" panose="020B0502040204020203" pitchFamily="34" charset="-34"/>
                <a:cs typeface="Leelawadee" panose="020B0502040204020203" pitchFamily="34" charset="-34"/>
              </a:rPr>
              <a:t>ers</a:t>
            </a:r>
            <a:r>
              <a:rPr lang="en-US" sz="2800" dirty="0">
                <a:solidFill>
                  <a:srgbClr val="1F497D"/>
                </a:solidFill>
                <a:latin typeface="Leelawadee" panose="020B0502040204020203" pitchFamily="34" charset="-34"/>
                <a:cs typeface="Leelawadee" panose="020B0502040204020203" pitchFamily="34" charset="-34"/>
              </a:rPr>
              <a:t> grew up to be more compassionate, conscious, and connected to nature, spirituality, and family than their Baby Boomer parents.</a:t>
            </a:r>
          </a:p>
          <a:p>
            <a:pPr marL="457200" indent="-457200">
              <a:spcAft>
                <a:spcPts val="18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Career focus and material prosperity.</a:t>
            </a:r>
          </a:p>
          <a:p>
            <a:pPr marL="457200" indent="-457200">
              <a:spcAft>
                <a:spcPts val="18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Tend to follow the philosophy of work to live, while their parents tended to live to work.</a:t>
            </a:r>
          </a:p>
        </p:txBody>
      </p:sp>
      <p:pic>
        <p:nvPicPr>
          <p:cNvPr id="3" name="Picture 2">
            <a:extLst>
              <a:ext uri="{FF2B5EF4-FFF2-40B4-BE49-F238E27FC236}">
                <a16:creationId xmlns:a16="http://schemas.microsoft.com/office/drawing/2014/main" id="{D4CB9061-B089-DEA4-F6FF-4E741E106BF9}"/>
              </a:ext>
            </a:extLst>
          </p:cNvPr>
          <p:cNvPicPr>
            <a:picLocks noChangeAspect="1"/>
          </p:cNvPicPr>
          <p:nvPr/>
        </p:nvPicPr>
        <p:blipFill>
          <a:blip r:embed="rId2"/>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1652211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79651FD-4EC3-8B80-6C54-5C331AC981AA}"/>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1A6EA603-CB9E-D140-25C2-62C36AF29C91}"/>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25</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A5F7B10A-1DB5-1E64-E98A-2CA53F437FC4}"/>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DCC0875C-F9D0-C42B-096D-F242D2079BFD}"/>
              </a:ext>
            </a:extLst>
          </p:cNvPr>
          <p:cNvSpPr txBox="1"/>
          <p:nvPr/>
        </p:nvSpPr>
        <p:spPr>
          <a:xfrm>
            <a:off x="857250" y="2942656"/>
            <a:ext cx="10477500"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Does Gen X Value?</a:t>
            </a:r>
          </a:p>
        </p:txBody>
      </p:sp>
    </p:spTree>
    <p:extLst>
      <p:ext uri="{BB962C8B-B14F-4D97-AF65-F5344CB8AC3E}">
        <p14:creationId xmlns:p14="http://schemas.microsoft.com/office/powerpoint/2010/main" val="570287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E0A83-7B8E-9458-C1F0-8FACA198C44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2B02BEF-4E1B-58ED-E2AD-3AC24C4675CC}"/>
              </a:ext>
            </a:extLst>
          </p:cNvPr>
          <p:cNvSpPr>
            <a:spLocks noGrp="1"/>
          </p:cNvSpPr>
          <p:nvPr>
            <p:ph type="title"/>
          </p:nvPr>
        </p:nvSpPr>
        <p:spPr>
          <a:xfrm>
            <a:off x="634304" y="362584"/>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X – Value</a:t>
            </a:r>
          </a:p>
        </p:txBody>
      </p:sp>
      <p:sp>
        <p:nvSpPr>
          <p:cNvPr id="7" name="Slide Number Placeholder 6">
            <a:extLst>
              <a:ext uri="{FF2B5EF4-FFF2-40B4-BE49-F238E27FC236}">
                <a16:creationId xmlns:a16="http://schemas.microsoft.com/office/drawing/2014/main" id="{1A372FBA-460D-B2C6-454E-E30FF3D1A7B3}"/>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26</a:t>
            </a:fld>
            <a:endParaRPr lang="en-US" sz="1600" b="1" dirty="0">
              <a:solidFill>
                <a:srgbClr val="FFFFFF"/>
              </a:solidFill>
            </a:endParaRPr>
          </a:p>
        </p:txBody>
      </p:sp>
      <p:sp>
        <p:nvSpPr>
          <p:cNvPr id="8" name="TextBox 7">
            <a:extLst>
              <a:ext uri="{FF2B5EF4-FFF2-40B4-BE49-F238E27FC236}">
                <a16:creationId xmlns:a16="http://schemas.microsoft.com/office/drawing/2014/main" id="{B191AB94-F21C-214E-5FFD-F91C1C8352CB}"/>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3" name="Picture 2">
            <a:extLst>
              <a:ext uri="{FF2B5EF4-FFF2-40B4-BE49-F238E27FC236}">
                <a16:creationId xmlns:a16="http://schemas.microsoft.com/office/drawing/2014/main" id="{6CDB39BA-C042-0A5B-1451-FE3C2F28BEC3}"/>
              </a:ext>
            </a:extLst>
          </p:cNvPr>
          <p:cNvPicPr>
            <a:picLocks noChangeAspect="1"/>
          </p:cNvPicPr>
          <p:nvPr/>
        </p:nvPicPr>
        <p:blipFill>
          <a:blip r:embed="rId2"/>
          <a:stretch>
            <a:fillRect/>
          </a:stretch>
        </p:blipFill>
        <p:spPr>
          <a:xfrm>
            <a:off x="634304" y="1181014"/>
            <a:ext cx="11484404" cy="4495971"/>
          </a:xfrm>
          <a:prstGeom prst="rect">
            <a:avLst/>
          </a:prstGeom>
        </p:spPr>
      </p:pic>
      <p:pic>
        <p:nvPicPr>
          <p:cNvPr id="2" name="Picture 1">
            <a:extLst>
              <a:ext uri="{FF2B5EF4-FFF2-40B4-BE49-F238E27FC236}">
                <a16:creationId xmlns:a16="http://schemas.microsoft.com/office/drawing/2014/main" id="{FF3DF224-4F9C-684C-0CEC-AA7C6E4DBC5C}"/>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422812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F68AD3B-BBF3-DC24-38F8-705419126DB1}"/>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825EECFC-864D-55AC-DF9D-ADD5A269B301}"/>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27</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0E7EE6F8-B1EE-770F-E5CD-8A06BF67FCD5}"/>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465E7C4B-4116-1AB0-291D-49C8FCFE1227}"/>
              </a:ext>
            </a:extLst>
          </p:cNvPr>
          <p:cNvSpPr txBox="1"/>
          <p:nvPr/>
        </p:nvSpPr>
        <p:spPr>
          <a:xfrm>
            <a:off x="890587" y="2942656"/>
            <a:ext cx="10410825"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Does Gen X Expect?</a:t>
            </a:r>
          </a:p>
        </p:txBody>
      </p:sp>
    </p:spTree>
    <p:extLst>
      <p:ext uri="{BB962C8B-B14F-4D97-AF65-F5344CB8AC3E}">
        <p14:creationId xmlns:p14="http://schemas.microsoft.com/office/powerpoint/2010/main" val="12712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D6DB2-DBA8-7707-A907-AD27413C833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C5F1E9A-F154-22AF-36AA-912E71EB7352}"/>
              </a:ext>
            </a:extLst>
          </p:cNvPr>
          <p:cNvSpPr>
            <a:spLocks noGrp="1"/>
          </p:cNvSpPr>
          <p:nvPr>
            <p:ph type="title"/>
          </p:nvPr>
        </p:nvSpPr>
        <p:spPr>
          <a:xfrm>
            <a:off x="370995" y="295366"/>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X – Expect</a:t>
            </a:r>
          </a:p>
        </p:txBody>
      </p:sp>
      <p:sp>
        <p:nvSpPr>
          <p:cNvPr id="7" name="Slide Number Placeholder 6">
            <a:extLst>
              <a:ext uri="{FF2B5EF4-FFF2-40B4-BE49-F238E27FC236}">
                <a16:creationId xmlns:a16="http://schemas.microsoft.com/office/drawing/2014/main" id="{8CA68B17-D1F1-5CE5-48B3-86734CE91D4C}"/>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28</a:t>
            </a:fld>
            <a:endParaRPr lang="en-US" sz="1600" b="1" dirty="0">
              <a:solidFill>
                <a:srgbClr val="FFFFFF"/>
              </a:solidFill>
            </a:endParaRPr>
          </a:p>
        </p:txBody>
      </p:sp>
      <p:sp>
        <p:nvSpPr>
          <p:cNvPr id="8" name="TextBox 7">
            <a:extLst>
              <a:ext uri="{FF2B5EF4-FFF2-40B4-BE49-F238E27FC236}">
                <a16:creationId xmlns:a16="http://schemas.microsoft.com/office/drawing/2014/main" id="{51535E50-97F1-9004-591C-6A8E45F2D045}"/>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4" name="Picture 3">
            <a:extLst>
              <a:ext uri="{FF2B5EF4-FFF2-40B4-BE49-F238E27FC236}">
                <a16:creationId xmlns:a16="http://schemas.microsoft.com/office/drawing/2014/main" id="{4C37FB96-B485-AC20-E69B-5D9570FB6A4C}"/>
              </a:ext>
            </a:extLst>
          </p:cNvPr>
          <p:cNvPicPr>
            <a:picLocks noChangeAspect="1"/>
          </p:cNvPicPr>
          <p:nvPr/>
        </p:nvPicPr>
        <p:blipFill>
          <a:blip r:embed="rId2"/>
          <a:stretch>
            <a:fillRect/>
          </a:stretch>
        </p:blipFill>
        <p:spPr>
          <a:xfrm>
            <a:off x="370995" y="1209084"/>
            <a:ext cx="11450010" cy="4640909"/>
          </a:xfrm>
          <a:prstGeom prst="rect">
            <a:avLst/>
          </a:prstGeom>
        </p:spPr>
      </p:pic>
      <p:pic>
        <p:nvPicPr>
          <p:cNvPr id="2" name="Picture 1">
            <a:extLst>
              <a:ext uri="{FF2B5EF4-FFF2-40B4-BE49-F238E27FC236}">
                <a16:creationId xmlns:a16="http://schemas.microsoft.com/office/drawing/2014/main" id="{389D7E31-E715-D0EB-03E3-F5275244CEFD}"/>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904883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D32FE17-4FD9-08D1-8114-07F98E6C6F35}"/>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83379CFD-E5D9-E510-A0E1-0DD7A60FB23B}"/>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29</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1C656907-DB90-0735-F966-246344A08B67}"/>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BB0AAB45-4343-25BB-854B-7ADE529EA6CF}"/>
              </a:ext>
            </a:extLst>
          </p:cNvPr>
          <p:cNvSpPr txBox="1"/>
          <p:nvPr/>
        </p:nvSpPr>
        <p:spPr>
          <a:xfrm>
            <a:off x="1071562" y="2136338"/>
            <a:ext cx="10048875" cy="2585323"/>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Best Practices for Communicating with </a:t>
            </a:r>
            <a:br>
              <a:rPr lang="en-US" sz="5400" b="1" dirty="0">
                <a:solidFill>
                  <a:schemeClr val="bg1"/>
                </a:solidFill>
                <a:effectLst>
                  <a:outerShdw blurRad="38100" dist="38100" dir="2700000" algn="tl">
                    <a:srgbClr val="000000">
                      <a:alpha val="43137"/>
                    </a:srgbClr>
                  </a:outerShdw>
                </a:effectLst>
                <a:latin typeface="Helvetica Neue"/>
                <a:cs typeface="Helvetica Neue"/>
              </a:rPr>
            </a:br>
            <a:r>
              <a:rPr lang="en-US" sz="5400" b="1" dirty="0">
                <a:solidFill>
                  <a:schemeClr val="bg1"/>
                </a:solidFill>
                <a:effectLst>
                  <a:outerShdw blurRad="38100" dist="38100" dir="2700000" algn="tl">
                    <a:srgbClr val="000000">
                      <a:alpha val="43137"/>
                    </a:srgbClr>
                  </a:outerShdw>
                </a:effectLst>
                <a:latin typeface="Helvetica Neue"/>
                <a:cs typeface="Helvetica Neue"/>
              </a:rPr>
              <a:t>Gen X</a:t>
            </a:r>
          </a:p>
        </p:txBody>
      </p:sp>
    </p:spTree>
    <p:extLst>
      <p:ext uri="{BB962C8B-B14F-4D97-AF65-F5344CB8AC3E}">
        <p14:creationId xmlns:p14="http://schemas.microsoft.com/office/powerpoint/2010/main" val="221195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starry-background_short1.jpg" descr="starry-background_short1.jpg"/>
          <p:cNvPicPr>
            <a:picLocks noChangeAspect="1"/>
          </p:cNvPicPr>
          <p:nvPr/>
        </p:nvPicPr>
        <p:blipFill>
          <a:blip r:embed="rId2"/>
          <a:srcRect l="3763" t="14220" r="3763" b="7577"/>
          <a:stretch>
            <a:fillRect/>
          </a:stretch>
        </p:blipFill>
        <p:spPr>
          <a:xfrm>
            <a:off x="-21267" y="-12229"/>
            <a:ext cx="12234534" cy="6882458"/>
          </a:xfrm>
          <a:prstGeom prst="rect">
            <a:avLst/>
          </a:prstGeom>
          <a:ln w="12700">
            <a:miter lim="400000"/>
          </a:ln>
        </p:spPr>
      </p:pic>
      <p:sp>
        <p:nvSpPr>
          <p:cNvPr id="165" name="TextBox 1"/>
          <p:cNvSpPr txBox="1"/>
          <p:nvPr/>
        </p:nvSpPr>
        <p:spPr>
          <a:xfrm>
            <a:off x="2155793" y="759908"/>
            <a:ext cx="7880415" cy="1585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914400">
              <a:defRPr sz="10000" b="1">
                <a:solidFill>
                  <a:srgbClr val="B2322E"/>
                </a:solidFill>
              </a:defRPr>
            </a:lvl1pPr>
          </a:lstStyle>
          <a:p>
            <a:pPr algn="ctr" defTabSz="457200" hangingPunct="0"/>
            <a:r>
              <a:rPr sz="5000" kern="0" spc="25" dirty="0">
                <a:ln w="0"/>
                <a:effectLst>
                  <a:outerShdw blurRad="38100" dist="38100" dir="2700000" algn="tl">
                    <a:srgbClr val="000000">
                      <a:alpha val="43137"/>
                    </a:srgbClr>
                  </a:outerShdw>
                </a:effectLst>
                <a:latin typeface="Helvetica"/>
                <a:cs typeface="Helvetica"/>
                <a:sym typeface="Helvetica"/>
              </a:rPr>
              <a:t>Welcome &amp; Thank You </a:t>
            </a:r>
            <a:endParaRPr lang="en-US" sz="5000" kern="0" spc="25" dirty="0">
              <a:ln w="0"/>
              <a:effectLst>
                <a:outerShdw blurRad="38100" dist="38100" dir="2700000" algn="tl">
                  <a:srgbClr val="000000">
                    <a:alpha val="43137"/>
                  </a:srgbClr>
                </a:outerShdw>
              </a:effectLst>
              <a:latin typeface="Helvetica"/>
              <a:cs typeface="Helvetica"/>
              <a:sym typeface="Helvetica"/>
            </a:endParaRPr>
          </a:p>
          <a:p>
            <a:pPr algn="ctr" defTabSz="457200" hangingPunct="0"/>
            <a:r>
              <a:rPr sz="5000" kern="0" spc="25" dirty="0">
                <a:ln w="0"/>
                <a:effectLst>
                  <a:outerShdw blurRad="38100" dist="38100" dir="2700000" algn="tl">
                    <a:srgbClr val="000000">
                      <a:alpha val="43137"/>
                    </a:srgbClr>
                  </a:outerShdw>
                </a:effectLst>
                <a:latin typeface="Helvetica"/>
                <a:cs typeface="Helvetica"/>
                <a:sym typeface="Helvetica"/>
              </a:rPr>
              <a:t>to </a:t>
            </a:r>
            <a:r>
              <a:rPr lang="en-US" sz="5000" kern="0" spc="25" dirty="0">
                <a:ln w="0"/>
                <a:effectLst>
                  <a:outerShdw blurRad="38100" dist="38100" dir="2700000" algn="tl">
                    <a:srgbClr val="000000">
                      <a:alpha val="43137"/>
                    </a:srgbClr>
                  </a:outerShdw>
                </a:effectLst>
                <a:latin typeface="Helvetica"/>
                <a:cs typeface="Helvetica"/>
                <a:sym typeface="Helvetica"/>
              </a:rPr>
              <a:t>O</a:t>
            </a:r>
            <a:r>
              <a:rPr sz="5000" kern="0" spc="25" dirty="0">
                <a:ln w="0"/>
                <a:effectLst>
                  <a:outerShdw blurRad="38100" dist="38100" dir="2700000" algn="tl">
                    <a:srgbClr val="000000">
                      <a:alpha val="43137"/>
                    </a:srgbClr>
                  </a:outerShdw>
                </a:effectLst>
                <a:latin typeface="Helvetica"/>
                <a:cs typeface="Helvetica"/>
                <a:sym typeface="Helvetica"/>
              </a:rPr>
              <a:t>ur Sponsors</a:t>
            </a:r>
          </a:p>
        </p:txBody>
      </p:sp>
      <p:sp>
        <p:nvSpPr>
          <p:cNvPr id="166" name="Gold Sponsors"/>
          <p:cNvSpPr txBox="1"/>
          <p:nvPr/>
        </p:nvSpPr>
        <p:spPr>
          <a:xfrm>
            <a:off x="2030549" y="2705746"/>
            <a:ext cx="356447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4000" b="1" i="1">
                <a:solidFill>
                  <a:srgbClr val="173D6D"/>
                </a:solidFill>
                <a:latin typeface="Lato-Black"/>
                <a:ea typeface="Lato-Black"/>
                <a:cs typeface="Lato-Black"/>
                <a:sym typeface="Lato-Black"/>
              </a:defRPr>
            </a:lvl1pPr>
          </a:lstStyle>
          <a:p>
            <a:pPr algn="ctr" defTabSz="1219169" hangingPunct="0"/>
            <a:r>
              <a:rPr sz="2400" kern="0" dirty="0"/>
              <a:t>AV Sponsor</a:t>
            </a:r>
          </a:p>
        </p:txBody>
      </p:sp>
      <p:pic>
        <p:nvPicPr>
          <p:cNvPr id="167" name="LimoAnywhere-stacked-Logo-Dark1.jpg" descr="LimoAnywhere-stacked-Logo-Dark1.jpg"/>
          <p:cNvPicPr>
            <a:picLocks noChangeAspect="1"/>
          </p:cNvPicPr>
          <p:nvPr/>
        </p:nvPicPr>
        <p:blipFill>
          <a:blip r:embed="rId3"/>
          <a:srcRect/>
          <a:stretch>
            <a:fillRect/>
          </a:stretch>
        </p:blipFill>
        <p:spPr>
          <a:xfrm>
            <a:off x="2465825" y="3619998"/>
            <a:ext cx="2693947" cy="1789978"/>
          </a:xfrm>
          <a:prstGeom prst="rect">
            <a:avLst/>
          </a:prstGeom>
          <a:ln w="12700">
            <a:miter lim="400000"/>
          </a:ln>
        </p:spPr>
      </p:pic>
      <p:pic>
        <p:nvPicPr>
          <p:cNvPr id="168" name="red-strips.png" descr="red-strips.png"/>
          <p:cNvPicPr>
            <a:picLocks noChangeAspect="1"/>
          </p:cNvPicPr>
          <p:nvPr/>
        </p:nvPicPr>
        <p:blipFill>
          <a:blip r:embed="rId4"/>
          <a:srcRect r="30844" b="48405"/>
          <a:stretch>
            <a:fillRect/>
          </a:stretch>
        </p:blipFill>
        <p:spPr>
          <a:xfrm>
            <a:off x="7448745" y="3338849"/>
            <a:ext cx="4742660" cy="3538381"/>
          </a:xfrm>
          <a:prstGeom prst="rect">
            <a:avLst/>
          </a:prstGeom>
          <a:ln w="12700">
            <a:miter lim="400000"/>
          </a:ln>
        </p:spPr>
      </p:pic>
      <p:pic>
        <p:nvPicPr>
          <p:cNvPr id="169" name="red-strips.png" descr="red-strips.png"/>
          <p:cNvPicPr>
            <a:picLocks noChangeAspect="1"/>
          </p:cNvPicPr>
          <p:nvPr/>
        </p:nvPicPr>
        <p:blipFill>
          <a:blip r:embed="rId4"/>
          <a:srcRect r="30844" b="48405"/>
          <a:stretch>
            <a:fillRect/>
          </a:stretch>
        </p:blipFill>
        <p:spPr>
          <a:xfrm flipH="1">
            <a:off x="-16369" y="3338849"/>
            <a:ext cx="4742660" cy="3538381"/>
          </a:xfrm>
          <a:prstGeom prst="rect">
            <a:avLst/>
          </a:prstGeom>
          <a:ln w="12700">
            <a:miter lim="400000"/>
          </a:ln>
        </p:spPr>
      </p:pic>
      <p:sp>
        <p:nvSpPr>
          <p:cNvPr id="170" name="Gold Sponsors"/>
          <p:cNvSpPr txBox="1"/>
          <p:nvPr/>
        </p:nvSpPr>
        <p:spPr>
          <a:xfrm>
            <a:off x="6596975" y="2705746"/>
            <a:ext cx="356447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4000" b="1" i="1">
                <a:solidFill>
                  <a:srgbClr val="173D6D"/>
                </a:solidFill>
                <a:latin typeface="Lato-Black"/>
                <a:ea typeface="Lato-Black"/>
                <a:cs typeface="Lato-Black"/>
                <a:sym typeface="Lato-Black"/>
              </a:defRPr>
            </a:lvl1pPr>
          </a:lstStyle>
          <a:p>
            <a:pPr algn="ctr" defTabSz="1219169" hangingPunct="0"/>
            <a:r>
              <a:rPr sz="2400" kern="0" dirty="0"/>
              <a:t>Coffee Sponsors</a:t>
            </a:r>
          </a:p>
        </p:txBody>
      </p:sp>
      <p:pic>
        <p:nvPicPr>
          <p:cNvPr id="171" name="Buffalo-Limo-Logo-17-logo-tag-BW.png" descr="Buffalo-Limo-Logo-17-logo-tag-BW.png"/>
          <p:cNvPicPr>
            <a:picLocks noChangeAspect="1"/>
          </p:cNvPicPr>
          <p:nvPr/>
        </p:nvPicPr>
        <p:blipFill>
          <a:blip r:embed="rId5"/>
          <a:srcRect l="8900" r="8900"/>
          <a:stretch>
            <a:fillRect/>
          </a:stretch>
        </p:blipFill>
        <p:spPr>
          <a:xfrm>
            <a:off x="7032251" y="3422526"/>
            <a:ext cx="2693946" cy="218492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3AD2-3880-EC16-D47D-FDFD4805513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EF9253D-C79E-62D6-CC54-8E2C90DCACF1}"/>
              </a:ext>
            </a:extLst>
          </p:cNvPr>
          <p:cNvSpPr>
            <a:spLocks noGrp="1"/>
          </p:cNvSpPr>
          <p:nvPr>
            <p:ph type="title"/>
          </p:nvPr>
        </p:nvSpPr>
        <p:spPr>
          <a:xfrm>
            <a:off x="506629" y="373532"/>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X – Best Practices</a:t>
            </a:r>
          </a:p>
        </p:txBody>
      </p:sp>
      <p:sp>
        <p:nvSpPr>
          <p:cNvPr id="7" name="Slide Number Placeholder 6">
            <a:extLst>
              <a:ext uri="{FF2B5EF4-FFF2-40B4-BE49-F238E27FC236}">
                <a16:creationId xmlns:a16="http://schemas.microsoft.com/office/drawing/2014/main" id="{FA1E190D-601D-D8B6-49AB-F636FDFBC1D6}"/>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30</a:t>
            </a:fld>
            <a:endParaRPr lang="en-US" sz="1600" b="1" dirty="0">
              <a:solidFill>
                <a:srgbClr val="FFFFFF"/>
              </a:solidFill>
            </a:endParaRPr>
          </a:p>
        </p:txBody>
      </p:sp>
      <p:sp>
        <p:nvSpPr>
          <p:cNvPr id="8" name="TextBox 7">
            <a:extLst>
              <a:ext uri="{FF2B5EF4-FFF2-40B4-BE49-F238E27FC236}">
                <a16:creationId xmlns:a16="http://schemas.microsoft.com/office/drawing/2014/main" id="{7A49DE27-D75E-CE7E-1674-F80F769EC63D}"/>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3" name="Picture 2">
            <a:extLst>
              <a:ext uri="{FF2B5EF4-FFF2-40B4-BE49-F238E27FC236}">
                <a16:creationId xmlns:a16="http://schemas.microsoft.com/office/drawing/2014/main" id="{AD673ABB-28F0-8D52-44EC-8D6582CE5B60}"/>
              </a:ext>
            </a:extLst>
          </p:cNvPr>
          <p:cNvPicPr>
            <a:picLocks noChangeAspect="1"/>
          </p:cNvPicPr>
          <p:nvPr/>
        </p:nvPicPr>
        <p:blipFill>
          <a:blip r:embed="rId2"/>
          <a:stretch>
            <a:fillRect/>
          </a:stretch>
        </p:blipFill>
        <p:spPr>
          <a:xfrm>
            <a:off x="506629" y="1249029"/>
            <a:ext cx="11178742" cy="4448854"/>
          </a:xfrm>
          <a:prstGeom prst="rect">
            <a:avLst/>
          </a:prstGeom>
        </p:spPr>
      </p:pic>
      <p:pic>
        <p:nvPicPr>
          <p:cNvPr id="2" name="Picture 1">
            <a:extLst>
              <a:ext uri="{FF2B5EF4-FFF2-40B4-BE49-F238E27FC236}">
                <a16:creationId xmlns:a16="http://schemas.microsoft.com/office/drawing/2014/main" id="{08048BEC-7539-44FC-436B-4AA41626C043}"/>
              </a:ext>
            </a:extLst>
          </p:cNvPr>
          <p:cNvPicPr>
            <a:picLocks noChangeAspect="1"/>
          </p:cNvPicPr>
          <p:nvPr/>
        </p:nvPicPr>
        <p:blipFill>
          <a:blip r:embed="rId3"/>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500774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731A2E7-1F22-8C0A-A85B-AD4A2DA1AC68}"/>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F8B220C5-0318-02B1-FDE8-817EA11A2C54}"/>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31</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1AEDB60D-0047-4107-4F46-DBA5A9E53C1A}"/>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63002D47-4D25-D822-4CF6-A597888EEA0F}"/>
              </a:ext>
            </a:extLst>
          </p:cNvPr>
          <p:cNvSpPr txBox="1"/>
          <p:nvPr/>
        </p:nvSpPr>
        <p:spPr>
          <a:xfrm>
            <a:off x="976312" y="2480991"/>
            <a:ext cx="10239375"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Has Shaped Millennials?</a:t>
            </a:r>
          </a:p>
        </p:txBody>
      </p:sp>
    </p:spTree>
    <p:extLst>
      <p:ext uri="{BB962C8B-B14F-4D97-AF65-F5344CB8AC3E}">
        <p14:creationId xmlns:p14="http://schemas.microsoft.com/office/powerpoint/2010/main" val="1190939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236645"/>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Millennials</a:t>
            </a:r>
            <a:endParaRPr lang="en-US" sz="4000"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endParaRP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32</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666750" y="1148896"/>
            <a:ext cx="10106025" cy="5170646"/>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More access to more information than any other generation before them.</a:t>
            </a:r>
          </a:p>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Love an active environment.</a:t>
            </a:r>
          </a:p>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Like to explore many functional areas in the organization – this will keep Millennials engaged in their work.</a:t>
            </a:r>
          </a:p>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“Trophy Generation” – what does </a:t>
            </a:r>
            <a:br>
              <a:rPr lang="en-US" sz="2700" dirty="0">
                <a:solidFill>
                  <a:srgbClr val="1F497D"/>
                </a:solidFill>
                <a:latin typeface="Leelawadee" panose="020B0502040204020203" pitchFamily="34" charset="-34"/>
                <a:cs typeface="Leelawadee" panose="020B0502040204020203" pitchFamily="34" charset="-34"/>
              </a:rPr>
            </a:br>
            <a:r>
              <a:rPr lang="en-US" sz="2700" dirty="0">
                <a:solidFill>
                  <a:srgbClr val="1F497D"/>
                </a:solidFill>
                <a:latin typeface="Leelawadee" panose="020B0502040204020203" pitchFamily="34" charset="-34"/>
                <a:cs typeface="Leelawadee" panose="020B0502040204020203" pitchFamily="34" charset="-34"/>
              </a:rPr>
              <a:t>this mean?</a:t>
            </a:r>
          </a:p>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Excellent multi-taskers – stems </a:t>
            </a:r>
            <a:br>
              <a:rPr lang="en-US" sz="2700" dirty="0">
                <a:solidFill>
                  <a:srgbClr val="1F497D"/>
                </a:solidFill>
                <a:latin typeface="Leelawadee" panose="020B0502040204020203" pitchFamily="34" charset="-34"/>
                <a:cs typeface="Leelawadee" panose="020B0502040204020203" pitchFamily="34" charset="-34"/>
              </a:rPr>
            </a:br>
            <a:r>
              <a:rPr lang="en-US" sz="2700" dirty="0">
                <a:solidFill>
                  <a:srgbClr val="1F497D"/>
                </a:solidFill>
                <a:latin typeface="Leelawadee" panose="020B0502040204020203" pitchFamily="34" charset="-34"/>
                <a:cs typeface="Leelawadee" panose="020B0502040204020203" pitchFamily="34" charset="-34"/>
              </a:rPr>
              <a:t>back to their childhood?</a:t>
            </a:r>
          </a:p>
          <a:p>
            <a:pPr marL="457200" indent="-457200">
              <a:spcAft>
                <a:spcPts val="12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Collaborative vs. Competitive</a:t>
            </a:r>
          </a:p>
        </p:txBody>
      </p:sp>
      <p:pic>
        <p:nvPicPr>
          <p:cNvPr id="6" name="Picture 5"/>
          <p:cNvPicPr>
            <a:picLocks noChangeAspect="1"/>
          </p:cNvPicPr>
          <p:nvPr/>
        </p:nvPicPr>
        <p:blipFill>
          <a:blip r:embed="rId2"/>
          <a:stretch>
            <a:fillRect/>
          </a:stretch>
        </p:blipFill>
        <p:spPr>
          <a:xfrm>
            <a:off x="7508091" y="3923375"/>
            <a:ext cx="3702834" cy="2453317"/>
          </a:xfrm>
          <a:prstGeom prst="rect">
            <a:avLst/>
          </a:prstGeom>
          <a:noFill/>
          <a:ln>
            <a:noFill/>
          </a:ln>
        </p:spPr>
      </p:pic>
    </p:spTree>
    <p:extLst>
      <p:ext uri="{BB962C8B-B14F-4D97-AF65-F5344CB8AC3E}">
        <p14:creationId xmlns:p14="http://schemas.microsoft.com/office/powerpoint/2010/main" val="1716893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80"/>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Millennials</a:t>
            </a: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33</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685800" y="1269705"/>
            <a:ext cx="10467975" cy="4124206"/>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Millennials were the first generation of “kids with a schedule.”</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Most diverse generation.</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Most formally educated generation.</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Entitled OR logical thinkers??</a:t>
            </a:r>
          </a:p>
          <a:p>
            <a:pPr marL="914400" lvl="1" indent="-457200">
              <a:spcAft>
                <a:spcPts val="1200"/>
              </a:spcAft>
              <a:buFont typeface="Wingdings" panose="05000000000000000000" pitchFamily="2" charset="2"/>
              <a:buChar char="§"/>
            </a:pPr>
            <a:r>
              <a:rPr lang="en-US" sz="2500" dirty="0">
                <a:solidFill>
                  <a:srgbClr val="1F497D"/>
                </a:solidFill>
                <a:latin typeface="Leelawadee" panose="020B0502040204020203" pitchFamily="34" charset="-34"/>
                <a:cs typeface="Leelawadee" panose="020B0502040204020203" pitchFamily="34" charset="-34"/>
              </a:rPr>
              <a:t>Raised with technology, they may not understand why remote/hybrid isn't an option.</a:t>
            </a:r>
          </a:p>
          <a:p>
            <a:pPr marL="914400" lvl="1" indent="-457200">
              <a:spcAft>
                <a:spcPts val="1200"/>
              </a:spcAft>
              <a:buFont typeface="Wingdings" panose="05000000000000000000" pitchFamily="2" charset="2"/>
              <a:buChar char="§"/>
            </a:pPr>
            <a:r>
              <a:rPr lang="en-US" sz="2500" dirty="0">
                <a:solidFill>
                  <a:srgbClr val="1F497D"/>
                </a:solidFill>
                <a:latin typeface="Leelawadee" panose="020B0502040204020203" pitchFamily="34" charset="-34"/>
                <a:cs typeface="Leelawadee" panose="020B0502040204020203" pitchFamily="34" charset="-34"/>
              </a:rPr>
              <a:t>If good health correlates to fewer sick days, why wouldn't a company have a gym or offer nutritious foods in its cafeteria?</a:t>
            </a:r>
          </a:p>
        </p:txBody>
      </p:sp>
      <p:pic>
        <p:nvPicPr>
          <p:cNvPr id="3" name="Picture 2">
            <a:extLst>
              <a:ext uri="{FF2B5EF4-FFF2-40B4-BE49-F238E27FC236}">
                <a16:creationId xmlns:a16="http://schemas.microsoft.com/office/drawing/2014/main" id="{CE0A1B35-6576-7EBA-F71F-7409DFAC9CA4}"/>
              </a:ext>
            </a:extLst>
          </p:cNvPr>
          <p:cNvPicPr>
            <a:picLocks noChangeAspect="1"/>
          </p:cNvPicPr>
          <p:nvPr/>
        </p:nvPicPr>
        <p:blipFill>
          <a:blip r:embed="rId2"/>
          <a:stretch>
            <a:fillRect/>
          </a:stretch>
        </p:blipFill>
        <p:spPr>
          <a:xfrm>
            <a:off x="358634" y="5972679"/>
            <a:ext cx="3010320" cy="857370"/>
          </a:xfrm>
          <a:prstGeom prst="rect">
            <a:avLst/>
          </a:prstGeom>
        </p:spPr>
      </p:pic>
    </p:spTree>
    <p:extLst>
      <p:ext uri="{BB962C8B-B14F-4D97-AF65-F5344CB8AC3E}">
        <p14:creationId xmlns:p14="http://schemas.microsoft.com/office/powerpoint/2010/main" val="636721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B893928-00A3-D266-3F96-FDA4EBE485E1}"/>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FDC5D045-4344-898D-C68C-A601EEC12F9C}"/>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34</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2422F71B-FCC1-3A96-5FFB-215DCCBDE7D9}"/>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52580479-E30A-1BB3-234C-4369F740EDE2}"/>
              </a:ext>
            </a:extLst>
          </p:cNvPr>
          <p:cNvSpPr txBox="1"/>
          <p:nvPr/>
        </p:nvSpPr>
        <p:spPr>
          <a:xfrm>
            <a:off x="719137" y="2942656"/>
            <a:ext cx="10753725"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 Millennials Value?</a:t>
            </a:r>
          </a:p>
        </p:txBody>
      </p:sp>
    </p:spTree>
    <p:extLst>
      <p:ext uri="{BB962C8B-B14F-4D97-AF65-F5344CB8AC3E}">
        <p14:creationId xmlns:p14="http://schemas.microsoft.com/office/powerpoint/2010/main" val="2094923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EBCA-0FEA-5336-0C5C-8D2E4F0B5CE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4F0B2E2-4F42-499D-DB52-2011FECDD649}"/>
              </a:ext>
            </a:extLst>
          </p:cNvPr>
          <p:cNvSpPr>
            <a:spLocks noGrp="1"/>
          </p:cNvSpPr>
          <p:nvPr>
            <p:ph type="title"/>
          </p:nvPr>
        </p:nvSpPr>
        <p:spPr>
          <a:xfrm>
            <a:off x="643917" y="346976"/>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Millennials – Value</a:t>
            </a:r>
          </a:p>
        </p:txBody>
      </p:sp>
      <p:sp>
        <p:nvSpPr>
          <p:cNvPr id="7" name="Slide Number Placeholder 6">
            <a:extLst>
              <a:ext uri="{FF2B5EF4-FFF2-40B4-BE49-F238E27FC236}">
                <a16:creationId xmlns:a16="http://schemas.microsoft.com/office/drawing/2014/main" id="{CF23766E-8C13-B557-7770-6C71FE459EFE}"/>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35</a:t>
            </a:fld>
            <a:endParaRPr lang="en-US" sz="1600" b="1" dirty="0">
              <a:solidFill>
                <a:srgbClr val="FFFFFF"/>
              </a:solidFill>
            </a:endParaRPr>
          </a:p>
        </p:txBody>
      </p:sp>
      <p:sp>
        <p:nvSpPr>
          <p:cNvPr id="8" name="TextBox 7">
            <a:extLst>
              <a:ext uri="{FF2B5EF4-FFF2-40B4-BE49-F238E27FC236}">
                <a16:creationId xmlns:a16="http://schemas.microsoft.com/office/drawing/2014/main" id="{A5B0FCA7-5A65-3814-DB82-1E8D6E6EC742}"/>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4" name="Picture 3">
            <a:extLst>
              <a:ext uri="{FF2B5EF4-FFF2-40B4-BE49-F238E27FC236}">
                <a16:creationId xmlns:a16="http://schemas.microsoft.com/office/drawing/2014/main" id="{FF63E438-451E-FB79-138F-C5F0B23F56EA}"/>
              </a:ext>
            </a:extLst>
          </p:cNvPr>
          <p:cNvPicPr>
            <a:picLocks noChangeAspect="1"/>
          </p:cNvPicPr>
          <p:nvPr/>
        </p:nvPicPr>
        <p:blipFill>
          <a:blip r:embed="rId2"/>
          <a:stretch>
            <a:fillRect/>
          </a:stretch>
        </p:blipFill>
        <p:spPr>
          <a:xfrm>
            <a:off x="643917" y="1260151"/>
            <a:ext cx="10904165" cy="5104078"/>
          </a:xfrm>
          <a:prstGeom prst="rect">
            <a:avLst/>
          </a:prstGeom>
        </p:spPr>
      </p:pic>
    </p:spTree>
    <p:extLst>
      <p:ext uri="{BB962C8B-B14F-4D97-AF65-F5344CB8AC3E}">
        <p14:creationId xmlns:p14="http://schemas.microsoft.com/office/powerpoint/2010/main" val="2157424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50B6761-CC19-D3FE-28B0-ADEE4097B209}"/>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345B734-882E-315B-8DC4-29A5641CE533}"/>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36</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DB8B53D2-48C8-C616-B194-DC16BA0C7914}"/>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8DE7C47B-145D-440E-34EE-394A738B027A}"/>
              </a:ext>
            </a:extLst>
          </p:cNvPr>
          <p:cNvSpPr txBox="1"/>
          <p:nvPr/>
        </p:nvSpPr>
        <p:spPr>
          <a:xfrm>
            <a:off x="1190625" y="2942656"/>
            <a:ext cx="9810750"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Do Millennials Expect?</a:t>
            </a:r>
          </a:p>
        </p:txBody>
      </p:sp>
    </p:spTree>
    <p:extLst>
      <p:ext uri="{BB962C8B-B14F-4D97-AF65-F5344CB8AC3E}">
        <p14:creationId xmlns:p14="http://schemas.microsoft.com/office/powerpoint/2010/main" val="2512443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19DF-C867-5A22-9D9F-B7ED7A3CABF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25F560C-7825-3FDC-9F18-508730788E2E}"/>
              </a:ext>
            </a:extLst>
          </p:cNvPr>
          <p:cNvSpPr>
            <a:spLocks noGrp="1"/>
          </p:cNvSpPr>
          <p:nvPr>
            <p:ph type="title"/>
          </p:nvPr>
        </p:nvSpPr>
        <p:spPr>
          <a:xfrm>
            <a:off x="513865" y="308709"/>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Millennials – Expect</a:t>
            </a:r>
          </a:p>
        </p:txBody>
      </p:sp>
      <p:sp>
        <p:nvSpPr>
          <p:cNvPr id="7" name="Slide Number Placeholder 6">
            <a:extLst>
              <a:ext uri="{FF2B5EF4-FFF2-40B4-BE49-F238E27FC236}">
                <a16:creationId xmlns:a16="http://schemas.microsoft.com/office/drawing/2014/main" id="{B355EF5B-4424-B44C-45B3-025EEFD45715}"/>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37</a:t>
            </a:fld>
            <a:endParaRPr lang="en-US" sz="1600" b="1" dirty="0">
              <a:solidFill>
                <a:srgbClr val="FFFFFF"/>
              </a:solidFill>
            </a:endParaRPr>
          </a:p>
        </p:txBody>
      </p:sp>
      <p:sp>
        <p:nvSpPr>
          <p:cNvPr id="8" name="TextBox 7">
            <a:extLst>
              <a:ext uri="{FF2B5EF4-FFF2-40B4-BE49-F238E27FC236}">
                <a16:creationId xmlns:a16="http://schemas.microsoft.com/office/drawing/2014/main" id="{0B03DCB1-5AFA-4202-8591-320DCFBC28E1}"/>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3" name="Picture 2">
            <a:extLst>
              <a:ext uri="{FF2B5EF4-FFF2-40B4-BE49-F238E27FC236}">
                <a16:creationId xmlns:a16="http://schemas.microsoft.com/office/drawing/2014/main" id="{C876C3D1-D2BA-D953-5402-A25AA1722E88}"/>
              </a:ext>
            </a:extLst>
          </p:cNvPr>
          <p:cNvPicPr>
            <a:picLocks noChangeAspect="1"/>
          </p:cNvPicPr>
          <p:nvPr/>
        </p:nvPicPr>
        <p:blipFill>
          <a:blip r:embed="rId2"/>
          <a:stretch>
            <a:fillRect/>
          </a:stretch>
        </p:blipFill>
        <p:spPr>
          <a:xfrm>
            <a:off x="513865" y="1221884"/>
            <a:ext cx="11164270" cy="4721716"/>
          </a:xfrm>
          <a:prstGeom prst="rect">
            <a:avLst/>
          </a:prstGeom>
        </p:spPr>
      </p:pic>
    </p:spTree>
    <p:extLst>
      <p:ext uri="{BB962C8B-B14F-4D97-AF65-F5344CB8AC3E}">
        <p14:creationId xmlns:p14="http://schemas.microsoft.com/office/powerpoint/2010/main" val="1519235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93A2F4F-0B5D-0BBA-D4E3-8FB7019FB48C}"/>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ED01C1A8-1BFD-1361-11C1-190CBA002DF0}"/>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38</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05A624D2-3626-E46E-C1FB-99FD5A63C5F0}"/>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6B717CF4-DA29-A8F8-C1AA-AC3D5F1162F1}"/>
              </a:ext>
            </a:extLst>
          </p:cNvPr>
          <p:cNvSpPr txBox="1"/>
          <p:nvPr/>
        </p:nvSpPr>
        <p:spPr>
          <a:xfrm>
            <a:off x="923925" y="2136338"/>
            <a:ext cx="10344150" cy="2585323"/>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Best Practices For Communicating with Millennials</a:t>
            </a:r>
          </a:p>
        </p:txBody>
      </p:sp>
    </p:spTree>
    <p:extLst>
      <p:ext uri="{BB962C8B-B14F-4D97-AF65-F5344CB8AC3E}">
        <p14:creationId xmlns:p14="http://schemas.microsoft.com/office/powerpoint/2010/main" val="935679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4C2E3-B501-730F-2B2B-50935E8A75A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C9FC384-4FEB-E3A8-B1A3-8060DA00E455}"/>
              </a:ext>
            </a:extLst>
          </p:cNvPr>
          <p:cNvSpPr>
            <a:spLocks noGrp="1"/>
          </p:cNvSpPr>
          <p:nvPr>
            <p:ph type="title"/>
          </p:nvPr>
        </p:nvSpPr>
        <p:spPr>
          <a:xfrm>
            <a:off x="504205" y="410949"/>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Millennials – Best Practices</a:t>
            </a:r>
          </a:p>
        </p:txBody>
      </p:sp>
      <p:sp>
        <p:nvSpPr>
          <p:cNvPr id="7" name="Slide Number Placeholder 6">
            <a:extLst>
              <a:ext uri="{FF2B5EF4-FFF2-40B4-BE49-F238E27FC236}">
                <a16:creationId xmlns:a16="http://schemas.microsoft.com/office/drawing/2014/main" id="{39988CF4-7BEE-DE33-63C8-8B38BCE1F63F}"/>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39</a:t>
            </a:fld>
            <a:endParaRPr lang="en-US" sz="1600" b="1" dirty="0">
              <a:solidFill>
                <a:srgbClr val="FFFFFF"/>
              </a:solidFill>
            </a:endParaRPr>
          </a:p>
        </p:txBody>
      </p:sp>
      <p:sp>
        <p:nvSpPr>
          <p:cNvPr id="8" name="TextBox 7">
            <a:extLst>
              <a:ext uri="{FF2B5EF4-FFF2-40B4-BE49-F238E27FC236}">
                <a16:creationId xmlns:a16="http://schemas.microsoft.com/office/drawing/2014/main" id="{C86B7C2F-B19C-951C-3BBE-ABFC9F600056}"/>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6" name="Picture 5">
            <a:extLst>
              <a:ext uri="{FF2B5EF4-FFF2-40B4-BE49-F238E27FC236}">
                <a16:creationId xmlns:a16="http://schemas.microsoft.com/office/drawing/2014/main" id="{46638027-1133-D5F6-20AB-4DD552EFA8BC}"/>
              </a:ext>
            </a:extLst>
          </p:cNvPr>
          <p:cNvPicPr>
            <a:picLocks noChangeAspect="1"/>
          </p:cNvPicPr>
          <p:nvPr/>
        </p:nvPicPr>
        <p:blipFill>
          <a:blip r:embed="rId2"/>
          <a:stretch>
            <a:fillRect/>
          </a:stretch>
        </p:blipFill>
        <p:spPr>
          <a:xfrm>
            <a:off x="504205" y="1324124"/>
            <a:ext cx="11408922" cy="4391854"/>
          </a:xfrm>
          <a:prstGeom prst="rect">
            <a:avLst/>
          </a:prstGeom>
        </p:spPr>
      </p:pic>
    </p:spTree>
    <p:extLst>
      <p:ext uri="{BB962C8B-B14F-4D97-AF65-F5344CB8AC3E}">
        <p14:creationId xmlns:p14="http://schemas.microsoft.com/office/powerpoint/2010/main" val="1014789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C56B73-55F1-4D17-A404-7B80035F5FCD}"/>
              </a:ext>
            </a:extLst>
          </p:cNvPr>
          <p:cNvSpPr txBox="1">
            <a:spLocks/>
          </p:cNvSpPr>
          <p:nvPr/>
        </p:nvSpPr>
        <p:spPr>
          <a:xfrm>
            <a:off x="1524000" y="201260"/>
            <a:ext cx="8894618" cy="213823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5000" b="1" dirty="0">
                <a:solidFill>
                  <a:prstClr val="white"/>
                </a:solidFill>
                <a:effectLst>
                  <a:outerShdw blurRad="38100" dist="38100" dir="2700000" algn="tl">
                    <a:srgbClr val="000000">
                      <a:alpha val="43137"/>
                    </a:srgbClr>
                  </a:outerShdw>
                </a:effectLst>
                <a:latin typeface="Gilroy" panose="00000500000000000000" pitchFamily="50" charset="0"/>
              </a:rPr>
              <a:t>Harnessing the Strengths </a:t>
            </a:r>
          </a:p>
          <a:p>
            <a:pPr lvl="0" algn="l">
              <a:defRPr/>
            </a:pPr>
            <a:r>
              <a:rPr lang="en-GB" sz="5000" b="1" dirty="0">
                <a:solidFill>
                  <a:prstClr val="white"/>
                </a:solidFill>
                <a:effectLst>
                  <a:outerShdw blurRad="38100" dist="38100" dir="2700000" algn="tl">
                    <a:srgbClr val="000000">
                      <a:alpha val="43137"/>
                    </a:srgbClr>
                  </a:outerShdw>
                </a:effectLst>
                <a:latin typeface="Gilroy" panose="00000500000000000000" pitchFamily="50" charset="0"/>
              </a:rPr>
              <a:t>of a Multigenerational Workforce</a:t>
            </a:r>
            <a:endParaRPr lang="en-US" sz="5000" b="1" dirty="0">
              <a:solidFill>
                <a:prstClr val="white"/>
              </a:solidFill>
              <a:effectLst>
                <a:outerShdw blurRad="38100" dist="38100" dir="2700000" algn="tl">
                  <a:srgbClr val="000000">
                    <a:alpha val="43137"/>
                  </a:srgbClr>
                </a:outerShdw>
              </a:effectLst>
              <a:latin typeface="Gilroy" panose="00000500000000000000" pitchFamily="50" charset="0"/>
            </a:endParaRPr>
          </a:p>
        </p:txBody>
      </p:sp>
      <p:sp>
        <p:nvSpPr>
          <p:cNvPr id="9" name="TextBox 8">
            <a:extLst>
              <a:ext uri="{FF2B5EF4-FFF2-40B4-BE49-F238E27FC236}">
                <a16:creationId xmlns:a16="http://schemas.microsoft.com/office/drawing/2014/main" id="{5092FF20-5B2A-4A88-99AB-0F82D58880F1}"/>
              </a:ext>
            </a:extLst>
          </p:cNvPr>
          <p:cNvSpPr txBox="1"/>
          <p:nvPr/>
        </p:nvSpPr>
        <p:spPr>
          <a:xfrm>
            <a:off x="1752600" y="4629547"/>
            <a:ext cx="4714461" cy="1323439"/>
          </a:xfrm>
          <a:prstGeom prst="rect">
            <a:avLst/>
          </a:prstGeom>
          <a:noFill/>
        </p:spPr>
        <p:txBody>
          <a:bodyPr wrap="square" rtlCol="0">
            <a:spAutoFit/>
          </a:bodyPr>
          <a:lstStyle/>
          <a:p>
            <a:pPr>
              <a:defRPr/>
            </a:pPr>
            <a:r>
              <a:rPr lang="en-US" sz="2000" b="1" dirty="0">
                <a:solidFill>
                  <a:schemeClr val="bg1"/>
                </a:solidFill>
                <a:latin typeface="Gilroy" panose="00000500000000000000" pitchFamily="50" charset="0"/>
              </a:rPr>
              <a:t>Lisa Johnson</a:t>
            </a:r>
          </a:p>
          <a:p>
            <a:pPr>
              <a:defRPr/>
            </a:pPr>
            <a:r>
              <a:rPr lang="en-US" sz="2000" dirty="0">
                <a:solidFill>
                  <a:schemeClr val="bg1"/>
                </a:solidFill>
                <a:latin typeface="Gilroy" panose="00000500000000000000" pitchFamily="50" charset="0"/>
              </a:rPr>
              <a:t>VP Training &amp; Development Services</a:t>
            </a:r>
          </a:p>
          <a:p>
            <a:pPr>
              <a:defRPr/>
            </a:pPr>
            <a:r>
              <a:rPr lang="en-US" sz="2000" dirty="0">
                <a:solidFill>
                  <a:schemeClr val="bg1"/>
                </a:solidFill>
                <a:latin typeface="Gilroy" panose="00000500000000000000" pitchFamily="50" charset="0"/>
              </a:rPr>
              <a:t>(203) 595-4260</a:t>
            </a:r>
          </a:p>
          <a:p>
            <a:pPr>
              <a:defRPr/>
            </a:pPr>
            <a:r>
              <a:rPr lang="en-US" sz="2000" dirty="0" err="1">
                <a:solidFill>
                  <a:schemeClr val="bg1"/>
                </a:solidFill>
                <a:latin typeface="Gilroy" panose="00000500000000000000" pitchFamily="50" charset="0"/>
              </a:rPr>
              <a:t>LJohnson</a:t>
            </a:r>
            <a:r>
              <a:rPr lang="en-US" sz="2000" dirty="0">
                <a:solidFill>
                  <a:schemeClr val="bg1"/>
                </a:solidFill>
                <a:latin typeface="Gilroy" panose="00000500000000000000" pitchFamily="50" charset="0"/>
              </a:rPr>
              <a:t>@OperationsInc.com</a:t>
            </a:r>
          </a:p>
        </p:txBody>
      </p:sp>
    </p:spTree>
    <p:extLst>
      <p:ext uri="{BB962C8B-B14F-4D97-AF65-F5344CB8AC3E}">
        <p14:creationId xmlns:p14="http://schemas.microsoft.com/office/powerpoint/2010/main" val="2414488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C2B0EF-C87D-9DD8-ED54-1D6618F1939D}"/>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8D2D62C8-6AC8-387A-B12E-BC09AE497A64}"/>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40</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226168E8-DBD0-5EE0-1518-735C786CC8A9}"/>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135AB599-31D6-B21E-5A44-B18AA0D12548}"/>
              </a:ext>
            </a:extLst>
          </p:cNvPr>
          <p:cNvSpPr txBox="1"/>
          <p:nvPr/>
        </p:nvSpPr>
        <p:spPr>
          <a:xfrm>
            <a:off x="1219200" y="2480991"/>
            <a:ext cx="9753600" cy="923330"/>
          </a:xfrm>
          <a:prstGeom prst="rect">
            <a:avLst/>
          </a:prstGeom>
          <a:noFill/>
        </p:spPr>
        <p:txBody>
          <a:bodyPr wrap="square" rtlCol="0">
            <a:spAutoFit/>
          </a:bodyPr>
          <a:lstStyle/>
          <a:p>
            <a:pPr algn="ctr">
              <a:spcAft>
                <a:spcPts val="2400"/>
              </a:spcAft>
            </a:pPr>
            <a:r>
              <a:rPr lang="en-US" sz="5400" b="1" dirty="0">
                <a:solidFill>
                  <a:schemeClr val="bg1"/>
                </a:solidFill>
                <a:effectLst>
                  <a:outerShdw blurRad="38100" dist="38100" dir="2700000" algn="tl">
                    <a:srgbClr val="000000">
                      <a:alpha val="43137"/>
                    </a:srgbClr>
                  </a:outerShdw>
                </a:effectLst>
                <a:latin typeface="Helvetica Neue"/>
                <a:cs typeface="Helvetica Neue"/>
              </a:rPr>
              <a:t>What Has Shaped Gen Z?</a:t>
            </a:r>
          </a:p>
        </p:txBody>
      </p:sp>
    </p:spTree>
    <p:extLst>
      <p:ext uri="{BB962C8B-B14F-4D97-AF65-F5344CB8AC3E}">
        <p14:creationId xmlns:p14="http://schemas.microsoft.com/office/powerpoint/2010/main" val="342290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188934"/>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Z</a:t>
            </a: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41</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714375" y="1089640"/>
            <a:ext cx="10210800" cy="4816703"/>
          </a:xfrm>
          <a:prstGeom prst="rect">
            <a:avLst/>
          </a:prstGeom>
          <a:noFill/>
        </p:spPr>
        <p:txBody>
          <a:bodyPr wrap="square" rtlCol="0">
            <a:spAutoFit/>
          </a:bodyPr>
          <a:lstStyle/>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Hyperconnected since childhood.</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Web experience began in early childhood with Disney and </a:t>
            </a:r>
            <a:r>
              <a:rPr lang="en-US" sz="2800" dirty="0" err="1">
                <a:solidFill>
                  <a:srgbClr val="1F497D"/>
                </a:solidFill>
                <a:latin typeface="Leelawadee" panose="020B0502040204020203" pitchFamily="34" charset="-34"/>
                <a:cs typeface="Leelawadee" panose="020B0502040204020203" pitchFamily="34" charset="-34"/>
              </a:rPr>
              <a:t>Webkinz</a:t>
            </a:r>
            <a:r>
              <a:rPr lang="en-US" sz="2800" dirty="0">
                <a:solidFill>
                  <a:srgbClr val="1F497D"/>
                </a:solidFill>
                <a:latin typeface="Leelawadee" panose="020B0502040204020203" pitchFamily="34" charset="-34"/>
                <a:cs typeface="Leelawadee" panose="020B0502040204020203" pitchFamily="34" charset="-34"/>
              </a:rPr>
              <a:t>.</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Mobile devices serve them in the classroom and office as their music player, video player, computer, and phone.</a:t>
            </a:r>
          </a:p>
          <a:p>
            <a:pPr marL="457200" indent="-457200">
              <a:spcAft>
                <a:spcPts val="6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College attendance is predicted to fall for this group.</a:t>
            </a:r>
          </a:p>
          <a:p>
            <a:pPr marL="914400" lvl="1" indent="-457200">
              <a:spcAft>
                <a:spcPts val="1200"/>
              </a:spcAft>
              <a:buFont typeface="Wingdings" panose="05000000000000000000" pitchFamily="2" charset="2"/>
              <a:buChar char="§"/>
            </a:pPr>
            <a:r>
              <a:rPr lang="en-US" sz="2600" dirty="0">
                <a:solidFill>
                  <a:srgbClr val="1F497D"/>
                </a:solidFill>
                <a:latin typeface="Leelawadee" panose="020B0502040204020203" pitchFamily="34" charset="-34"/>
                <a:cs typeface="Leelawadee" panose="020B0502040204020203" pitchFamily="34" charset="-34"/>
              </a:rPr>
              <a:t>High costs of education. </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Able to absorb new information daily.</a:t>
            </a:r>
          </a:p>
          <a:p>
            <a:pPr marL="457200" indent="-457200">
              <a:spcAft>
                <a:spcPts val="1200"/>
              </a:spcAft>
              <a:buFont typeface="Wingdings" panose="05000000000000000000" pitchFamily="2" charset="2"/>
              <a:buChar char="§"/>
            </a:pPr>
            <a:r>
              <a:rPr lang="en-US" sz="2800" dirty="0">
                <a:solidFill>
                  <a:srgbClr val="1F497D"/>
                </a:solidFill>
                <a:latin typeface="Leelawadee" panose="020B0502040204020203" pitchFamily="34" charset="-34"/>
                <a:cs typeface="Leelawadee" panose="020B0502040204020203" pitchFamily="34" charset="-34"/>
              </a:rPr>
              <a:t>Independent, autonomous, environmentally aware.</a:t>
            </a:r>
          </a:p>
        </p:txBody>
      </p:sp>
      <p:pic>
        <p:nvPicPr>
          <p:cNvPr id="3" name="Picture 2">
            <a:extLst>
              <a:ext uri="{FF2B5EF4-FFF2-40B4-BE49-F238E27FC236}">
                <a16:creationId xmlns:a16="http://schemas.microsoft.com/office/drawing/2014/main" id="{DB0194AF-D303-2DB6-2FEF-3AAA2B6C75CE}"/>
              </a:ext>
            </a:extLst>
          </p:cNvPr>
          <p:cNvPicPr>
            <a:picLocks noChangeAspect="1"/>
          </p:cNvPicPr>
          <p:nvPr/>
        </p:nvPicPr>
        <p:blipFill>
          <a:blip r:embed="rId2"/>
          <a:stretch>
            <a:fillRect/>
          </a:stretch>
        </p:blipFill>
        <p:spPr>
          <a:xfrm>
            <a:off x="358634" y="6150899"/>
            <a:ext cx="2384566" cy="679149"/>
          </a:xfrm>
          <a:prstGeom prst="rect">
            <a:avLst/>
          </a:prstGeom>
        </p:spPr>
      </p:pic>
    </p:spTree>
    <p:extLst>
      <p:ext uri="{BB962C8B-B14F-4D97-AF65-F5344CB8AC3E}">
        <p14:creationId xmlns:p14="http://schemas.microsoft.com/office/powerpoint/2010/main" val="801148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09765D-949D-4882-44BD-B7CCF896A7E9}"/>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F563D256-A79F-60DD-F077-18E448225ECF}"/>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42</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E00748F2-4076-4974-5FDC-AD4D5CE3D83F}"/>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13EA7B7B-B641-9879-3298-2AA60C3DDE9F}"/>
              </a:ext>
            </a:extLst>
          </p:cNvPr>
          <p:cNvSpPr txBox="1"/>
          <p:nvPr/>
        </p:nvSpPr>
        <p:spPr>
          <a:xfrm>
            <a:off x="981075" y="2480991"/>
            <a:ext cx="10229850" cy="923330"/>
          </a:xfrm>
          <a:prstGeom prst="rect">
            <a:avLst/>
          </a:prstGeom>
          <a:noFill/>
        </p:spPr>
        <p:txBody>
          <a:bodyPr wrap="square" rtlCol="0">
            <a:spAutoFit/>
          </a:bodyPr>
          <a:lstStyle/>
          <a:p>
            <a:pPr algn="ctr">
              <a:spcAft>
                <a:spcPts val="2400"/>
              </a:spcAft>
              <a:defRPr/>
            </a:pPr>
            <a:r>
              <a:rPr lang="en-US" sz="5400" b="1" dirty="0">
                <a:solidFill>
                  <a:prstClr val="white"/>
                </a:solidFill>
                <a:effectLst>
                  <a:outerShdw blurRad="38100" dist="38100" dir="2700000" algn="tl">
                    <a:srgbClr val="000000">
                      <a:alpha val="43137"/>
                    </a:srgbClr>
                  </a:outerShdw>
                </a:effectLst>
                <a:latin typeface="Helvetica Neue"/>
                <a:cs typeface="Helvetica Neue"/>
              </a:rPr>
              <a:t>What Does Gen Z Value?</a:t>
            </a:r>
          </a:p>
        </p:txBody>
      </p:sp>
    </p:spTree>
    <p:extLst>
      <p:ext uri="{BB962C8B-B14F-4D97-AF65-F5344CB8AC3E}">
        <p14:creationId xmlns:p14="http://schemas.microsoft.com/office/powerpoint/2010/main" val="65107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AAB0E-9ED6-A075-5788-37B9CE9BBCA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A52401C-EA8E-8B81-B0A8-0B77401C32C6}"/>
              </a:ext>
            </a:extLst>
          </p:cNvPr>
          <p:cNvSpPr>
            <a:spLocks noGrp="1"/>
          </p:cNvSpPr>
          <p:nvPr>
            <p:ph type="title"/>
          </p:nvPr>
        </p:nvSpPr>
        <p:spPr>
          <a:xfrm>
            <a:off x="512986" y="267569"/>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Z – Values</a:t>
            </a:r>
          </a:p>
        </p:txBody>
      </p:sp>
      <p:sp>
        <p:nvSpPr>
          <p:cNvPr id="7" name="Slide Number Placeholder 6">
            <a:extLst>
              <a:ext uri="{FF2B5EF4-FFF2-40B4-BE49-F238E27FC236}">
                <a16:creationId xmlns:a16="http://schemas.microsoft.com/office/drawing/2014/main" id="{B6B25CAB-6230-9852-CCF1-D73553B89E18}"/>
              </a:ext>
            </a:extLst>
          </p:cNvPr>
          <p:cNvSpPr>
            <a:spLocks noGrp="1"/>
          </p:cNvSpPr>
          <p:nvPr>
            <p:ph type="sldNum" sz="quarter" idx="12"/>
          </p:nvPr>
        </p:nvSpPr>
        <p:spPr>
          <a:xfrm>
            <a:off x="8204336" y="6147775"/>
            <a:ext cx="2133600" cy="365125"/>
          </a:xfrm>
        </p:spPr>
        <p:txBody>
          <a:bodyPr/>
          <a:lstStyle/>
          <a:p>
            <a:fld id="{C73475C5-48EA-8747-BE21-9D145B7CB0E4}" type="slidenum">
              <a:rPr lang="en-US" sz="1600" b="1">
                <a:solidFill>
                  <a:srgbClr val="FFFFFF"/>
                </a:solidFill>
              </a:rPr>
              <a:t>43</a:t>
            </a:fld>
            <a:endParaRPr lang="en-US" sz="1600" b="1" dirty="0">
              <a:solidFill>
                <a:srgbClr val="FFFFFF"/>
              </a:solidFill>
            </a:endParaRPr>
          </a:p>
        </p:txBody>
      </p:sp>
      <p:sp>
        <p:nvSpPr>
          <p:cNvPr id="8" name="TextBox 7">
            <a:extLst>
              <a:ext uri="{FF2B5EF4-FFF2-40B4-BE49-F238E27FC236}">
                <a16:creationId xmlns:a16="http://schemas.microsoft.com/office/drawing/2014/main" id="{F992C1F7-F841-0C94-9BFC-2382E4A1F324}"/>
              </a:ext>
            </a:extLst>
          </p:cNvPr>
          <p:cNvSpPr txBox="1"/>
          <p:nvPr/>
        </p:nvSpPr>
        <p:spPr>
          <a:xfrm>
            <a:off x="2602519"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2" name="TextBox 1">
            <a:extLst>
              <a:ext uri="{FF2B5EF4-FFF2-40B4-BE49-F238E27FC236}">
                <a16:creationId xmlns:a16="http://schemas.microsoft.com/office/drawing/2014/main" id="{E5872246-1DE3-FD61-A284-F81FB25C59A1}"/>
              </a:ext>
            </a:extLst>
          </p:cNvPr>
          <p:cNvSpPr txBox="1"/>
          <p:nvPr/>
        </p:nvSpPr>
        <p:spPr>
          <a:xfrm>
            <a:off x="512986" y="1512982"/>
            <a:ext cx="11166028" cy="4247317"/>
          </a:xfrm>
          <a:prstGeom prst="rect">
            <a:avLst/>
          </a:prstGeom>
          <a:solidFill>
            <a:srgbClr val="2243A8"/>
          </a:solidFill>
          <a:ln>
            <a:noFill/>
          </a:ln>
        </p:spPr>
        <p:txBody>
          <a:bodyPr wrap="square" rtlCol="0">
            <a:spAutoFit/>
          </a:bodyPr>
          <a:lstStyle/>
          <a:p>
            <a:pPr marL="342900" indent="-342900">
              <a:buClr>
                <a:schemeClr val="accent4"/>
              </a:buClr>
              <a:buSzPct val="115000"/>
              <a:buFont typeface="Arial" panose="020B0604020202020204" pitchFamily="34" charset="0"/>
              <a:buChar char="•"/>
            </a:pPr>
            <a:r>
              <a:rPr lang="en-US" sz="3000" b="1" dirty="0">
                <a:solidFill>
                  <a:schemeClr val="bg1"/>
                </a:solidFill>
              </a:rPr>
              <a:t>Work-Life Integration</a:t>
            </a:r>
          </a:p>
          <a:p>
            <a:pPr marL="285750" indent="-285750">
              <a:buClr>
                <a:schemeClr val="accent4"/>
              </a:buClr>
              <a:buSzPct val="115000"/>
              <a:buFont typeface="Arial" panose="020B0604020202020204" pitchFamily="34" charset="0"/>
              <a:buChar char="•"/>
            </a:pPr>
            <a:endParaRPr lang="en-US" sz="3000" dirty="0">
              <a:solidFill>
                <a:schemeClr val="bg1"/>
              </a:solidFill>
            </a:endParaRPr>
          </a:p>
          <a:p>
            <a:pPr marL="342900" indent="-342900">
              <a:buClr>
                <a:schemeClr val="accent4"/>
              </a:buClr>
              <a:buSzPct val="115000"/>
              <a:buFont typeface="Arial" panose="020B0604020202020204" pitchFamily="34" charset="0"/>
              <a:buChar char="•"/>
            </a:pPr>
            <a:r>
              <a:rPr lang="en-US" sz="3000" b="1" dirty="0">
                <a:solidFill>
                  <a:schemeClr val="bg1"/>
                </a:solidFill>
              </a:rPr>
              <a:t>Meaningful Work</a:t>
            </a:r>
          </a:p>
          <a:p>
            <a:pPr marL="342900" indent="-342900">
              <a:buClr>
                <a:schemeClr val="accent4"/>
              </a:buClr>
              <a:buSzPct val="115000"/>
              <a:buFont typeface="Arial" panose="020B0604020202020204" pitchFamily="34" charset="0"/>
              <a:buChar char="•"/>
            </a:pPr>
            <a:endParaRPr lang="en-US" sz="3000" b="1" dirty="0">
              <a:solidFill>
                <a:schemeClr val="bg1"/>
              </a:solidFill>
            </a:endParaRPr>
          </a:p>
          <a:p>
            <a:pPr marL="342900" indent="-342900">
              <a:buClr>
                <a:schemeClr val="accent4"/>
              </a:buClr>
              <a:buSzPct val="115000"/>
              <a:buFont typeface="Arial" panose="020B0604020202020204" pitchFamily="34" charset="0"/>
              <a:buChar char="•"/>
            </a:pPr>
            <a:r>
              <a:rPr lang="en-US" sz="3000" b="1" dirty="0">
                <a:solidFill>
                  <a:schemeClr val="bg1"/>
                </a:solidFill>
              </a:rPr>
              <a:t>Tech Savvy Environment</a:t>
            </a:r>
          </a:p>
          <a:p>
            <a:pPr marL="342900" indent="-342900">
              <a:buClr>
                <a:schemeClr val="accent4"/>
              </a:buClr>
              <a:buSzPct val="115000"/>
              <a:buFont typeface="Arial" panose="020B0604020202020204" pitchFamily="34" charset="0"/>
              <a:buChar char="•"/>
            </a:pPr>
            <a:endParaRPr lang="en-US" sz="3000" b="1" dirty="0">
              <a:solidFill>
                <a:schemeClr val="bg1"/>
              </a:solidFill>
            </a:endParaRPr>
          </a:p>
          <a:p>
            <a:pPr marL="342900" indent="-342900">
              <a:buClr>
                <a:schemeClr val="accent4"/>
              </a:buClr>
              <a:buSzPct val="115000"/>
              <a:buFont typeface="Arial" panose="020B0604020202020204" pitchFamily="34" charset="0"/>
              <a:buChar char="•"/>
            </a:pPr>
            <a:r>
              <a:rPr lang="en-US" sz="3000" b="1" dirty="0">
                <a:solidFill>
                  <a:schemeClr val="bg1"/>
                </a:solidFill>
              </a:rPr>
              <a:t>Entrepreneurial Opportunities</a:t>
            </a:r>
          </a:p>
          <a:p>
            <a:pPr marL="342900" indent="-342900">
              <a:buClr>
                <a:schemeClr val="accent4"/>
              </a:buClr>
              <a:buSzPct val="115000"/>
              <a:buFont typeface="Arial" panose="020B0604020202020204" pitchFamily="34" charset="0"/>
              <a:buChar char="•"/>
            </a:pPr>
            <a:endParaRPr lang="en-US" sz="3000" b="1" dirty="0">
              <a:solidFill>
                <a:schemeClr val="bg1"/>
              </a:solidFill>
            </a:endParaRPr>
          </a:p>
          <a:p>
            <a:pPr marL="342900" indent="-342900">
              <a:buClr>
                <a:schemeClr val="accent4"/>
              </a:buClr>
              <a:buSzPct val="115000"/>
              <a:buFont typeface="Arial" panose="020B0604020202020204" pitchFamily="34" charset="0"/>
              <a:buChar char="•"/>
            </a:pPr>
            <a:r>
              <a:rPr lang="en-US" sz="3000" b="1" dirty="0">
                <a:solidFill>
                  <a:schemeClr val="bg1"/>
                </a:solidFill>
              </a:rPr>
              <a:t>Feedback and Recognition</a:t>
            </a:r>
            <a:endParaRPr lang="en-US" sz="3000" dirty="0">
              <a:solidFill>
                <a:schemeClr val="bg1"/>
              </a:solidFill>
            </a:endParaRPr>
          </a:p>
        </p:txBody>
      </p:sp>
      <p:pic>
        <p:nvPicPr>
          <p:cNvPr id="6" name="Picture 5">
            <a:extLst>
              <a:ext uri="{FF2B5EF4-FFF2-40B4-BE49-F238E27FC236}">
                <a16:creationId xmlns:a16="http://schemas.microsoft.com/office/drawing/2014/main" id="{FB4648FD-4D55-5957-C9F5-758D20BC7D65}"/>
              </a:ext>
            </a:extLst>
          </p:cNvPr>
          <p:cNvPicPr>
            <a:picLocks noChangeAspect="1"/>
          </p:cNvPicPr>
          <p:nvPr/>
        </p:nvPicPr>
        <p:blipFill>
          <a:blip r:embed="rId2"/>
          <a:stretch>
            <a:fillRect/>
          </a:stretch>
        </p:blipFill>
        <p:spPr>
          <a:xfrm>
            <a:off x="358634" y="6150899"/>
            <a:ext cx="2384566" cy="679149"/>
          </a:xfrm>
          <a:prstGeom prst="rect">
            <a:avLst/>
          </a:prstGeom>
        </p:spPr>
      </p:pic>
    </p:spTree>
    <p:extLst>
      <p:ext uri="{BB962C8B-B14F-4D97-AF65-F5344CB8AC3E}">
        <p14:creationId xmlns:p14="http://schemas.microsoft.com/office/powerpoint/2010/main" val="4071975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2E80BD-E2A5-7C58-04C6-D23B7E68BEFC}"/>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36B976B4-8D2F-6A6C-813B-78E24FBB041E}"/>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44</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FA60C603-BC07-D739-7DA9-9F6E8639064D}"/>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B8DDCB50-2AB8-23EB-2BDA-859B947798C2}"/>
              </a:ext>
            </a:extLst>
          </p:cNvPr>
          <p:cNvSpPr txBox="1"/>
          <p:nvPr/>
        </p:nvSpPr>
        <p:spPr>
          <a:xfrm>
            <a:off x="1736421" y="2505670"/>
            <a:ext cx="8719158" cy="923330"/>
          </a:xfrm>
          <a:prstGeom prst="rect">
            <a:avLst/>
          </a:prstGeom>
          <a:noFill/>
        </p:spPr>
        <p:txBody>
          <a:bodyPr wrap="square" rtlCol="0">
            <a:spAutoFit/>
          </a:bodyPr>
          <a:lstStyle/>
          <a:p>
            <a:pPr algn="ctr">
              <a:spcAft>
                <a:spcPts val="2400"/>
              </a:spcAft>
              <a:defRPr/>
            </a:pPr>
            <a:r>
              <a:rPr lang="en-US" sz="5400" b="1" dirty="0">
                <a:solidFill>
                  <a:prstClr val="white"/>
                </a:solidFill>
                <a:effectLst>
                  <a:outerShdw blurRad="38100" dist="38100" dir="2700000" algn="tl">
                    <a:srgbClr val="000000">
                      <a:alpha val="43137"/>
                    </a:srgbClr>
                  </a:outerShdw>
                </a:effectLst>
                <a:latin typeface="Helvetica Neue"/>
                <a:cs typeface="Helvetica Neue"/>
              </a:rPr>
              <a:t>What Does Gen Z Expect?</a:t>
            </a:r>
          </a:p>
        </p:txBody>
      </p:sp>
    </p:spTree>
    <p:extLst>
      <p:ext uri="{BB962C8B-B14F-4D97-AF65-F5344CB8AC3E}">
        <p14:creationId xmlns:p14="http://schemas.microsoft.com/office/powerpoint/2010/main" val="2166242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8361A-3EF1-21FA-5109-EE4FD327FF0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DE1A6A5-C321-7B06-5977-95D9BA040F04}"/>
              </a:ext>
            </a:extLst>
          </p:cNvPr>
          <p:cNvSpPr>
            <a:spLocks noGrp="1"/>
          </p:cNvSpPr>
          <p:nvPr>
            <p:ph type="title"/>
          </p:nvPr>
        </p:nvSpPr>
        <p:spPr>
          <a:xfrm>
            <a:off x="828674" y="392706"/>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Gen Z – Expect</a:t>
            </a:r>
          </a:p>
        </p:txBody>
      </p:sp>
      <p:sp>
        <p:nvSpPr>
          <p:cNvPr id="7" name="Slide Number Placeholder 6">
            <a:extLst>
              <a:ext uri="{FF2B5EF4-FFF2-40B4-BE49-F238E27FC236}">
                <a16:creationId xmlns:a16="http://schemas.microsoft.com/office/drawing/2014/main" id="{0B3EE9B3-1C7A-6569-DA07-9110BA3792C3}"/>
              </a:ext>
            </a:extLst>
          </p:cNvPr>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45</a:t>
            </a:fld>
            <a:endParaRPr lang="en-US" sz="1600" b="1" dirty="0">
              <a:solidFill>
                <a:srgbClr val="FFFFFF"/>
              </a:solidFill>
            </a:endParaRPr>
          </a:p>
        </p:txBody>
      </p:sp>
      <p:sp>
        <p:nvSpPr>
          <p:cNvPr id="8" name="TextBox 7">
            <a:extLst>
              <a:ext uri="{FF2B5EF4-FFF2-40B4-BE49-F238E27FC236}">
                <a16:creationId xmlns:a16="http://schemas.microsoft.com/office/drawing/2014/main" id="{E8019634-47E4-4262-EFA9-DF78B4D6BB46}"/>
              </a:ext>
            </a:extLst>
          </p:cNvPr>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3" name="TextBox 2">
            <a:extLst>
              <a:ext uri="{FF2B5EF4-FFF2-40B4-BE49-F238E27FC236}">
                <a16:creationId xmlns:a16="http://schemas.microsoft.com/office/drawing/2014/main" id="{BF1120B7-D63E-507E-EE3D-C41BBA20AC9D}"/>
              </a:ext>
            </a:extLst>
          </p:cNvPr>
          <p:cNvSpPr txBox="1"/>
          <p:nvPr/>
        </p:nvSpPr>
        <p:spPr>
          <a:xfrm>
            <a:off x="590550" y="1443841"/>
            <a:ext cx="10963275" cy="4247317"/>
          </a:xfrm>
          <a:prstGeom prst="rect">
            <a:avLst/>
          </a:prstGeom>
          <a:solidFill>
            <a:srgbClr val="2243A8"/>
          </a:solidFill>
          <a:ln>
            <a:noFill/>
          </a:ln>
        </p:spPr>
        <p:txBody>
          <a:bodyPr wrap="square" rtlCol="0">
            <a:spAutoFit/>
          </a:bodyPr>
          <a:lstStyle/>
          <a:p>
            <a:pPr marL="457200" indent="-457200">
              <a:buClr>
                <a:schemeClr val="accent4"/>
              </a:buClr>
              <a:buSzPct val="150000"/>
              <a:buFont typeface="Arial" panose="020B0604020202020204" pitchFamily="34" charset="0"/>
              <a:buChar char="•"/>
            </a:pPr>
            <a:r>
              <a:rPr lang="en-US" sz="3000" b="1" dirty="0">
                <a:solidFill>
                  <a:schemeClr val="bg1"/>
                </a:solidFill>
              </a:rPr>
              <a:t>Inclusive Culture</a:t>
            </a:r>
          </a:p>
          <a:p>
            <a:pPr marL="457200" indent="-457200">
              <a:buClr>
                <a:schemeClr val="accent4"/>
              </a:buClr>
              <a:buSzPct val="150000"/>
              <a:buFont typeface="Arial" panose="020B0604020202020204" pitchFamily="34" charset="0"/>
              <a:buChar char="•"/>
            </a:pPr>
            <a:endParaRPr lang="en-US" sz="3000" dirty="0">
              <a:solidFill>
                <a:schemeClr val="bg1"/>
              </a:solidFill>
            </a:endParaRPr>
          </a:p>
          <a:p>
            <a:pPr marL="457200" indent="-457200">
              <a:buClr>
                <a:schemeClr val="accent4"/>
              </a:buClr>
              <a:buSzPct val="150000"/>
              <a:buFont typeface="Arial" panose="020B0604020202020204" pitchFamily="34" charset="0"/>
              <a:buChar char="•"/>
            </a:pPr>
            <a:r>
              <a:rPr lang="en-US" sz="3000" b="1" dirty="0">
                <a:solidFill>
                  <a:schemeClr val="bg1"/>
                </a:solidFill>
              </a:rPr>
              <a:t>Transparent Communication</a:t>
            </a:r>
          </a:p>
          <a:p>
            <a:pPr marL="457200" indent="-457200">
              <a:buClr>
                <a:schemeClr val="accent4"/>
              </a:buClr>
              <a:buSzPct val="150000"/>
              <a:buFont typeface="Arial" panose="020B0604020202020204" pitchFamily="34" charset="0"/>
              <a:buChar char="•"/>
            </a:pPr>
            <a:endParaRPr lang="en-US" sz="3000" b="1" dirty="0">
              <a:solidFill>
                <a:schemeClr val="bg1"/>
              </a:solidFill>
            </a:endParaRPr>
          </a:p>
          <a:p>
            <a:pPr marL="457200" indent="-457200">
              <a:buClr>
                <a:schemeClr val="accent4"/>
              </a:buClr>
              <a:buSzPct val="150000"/>
              <a:buFont typeface="Arial" panose="020B0604020202020204" pitchFamily="34" charset="0"/>
              <a:buChar char="•"/>
            </a:pPr>
            <a:r>
              <a:rPr lang="en-US" sz="3000" b="1" dirty="0">
                <a:solidFill>
                  <a:schemeClr val="bg1"/>
                </a:solidFill>
              </a:rPr>
              <a:t>Workplace Wellness</a:t>
            </a:r>
          </a:p>
          <a:p>
            <a:pPr marL="457200" indent="-457200">
              <a:buClr>
                <a:schemeClr val="accent4"/>
              </a:buClr>
              <a:buSzPct val="150000"/>
              <a:buFont typeface="Arial" panose="020B0604020202020204" pitchFamily="34" charset="0"/>
              <a:buChar char="•"/>
            </a:pPr>
            <a:endParaRPr lang="en-US" sz="3000" b="1" dirty="0">
              <a:solidFill>
                <a:schemeClr val="bg1"/>
              </a:solidFill>
            </a:endParaRPr>
          </a:p>
          <a:p>
            <a:pPr marL="457200" indent="-457200">
              <a:buClr>
                <a:schemeClr val="accent4"/>
              </a:buClr>
              <a:buSzPct val="150000"/>
              <a:buFont typeface="Arial" panose="020B0604020202020204" pitchFamily="34" charset="0"/>
              <a:buChar char="•"/>
            </a:pPr>
            <a:r>
              <a:rPr lang="en-US" sz="3000" b="1" dirty="0">
                <a:solidFill>
                  <a:schemeClr val="bg1"/>
                </a:solidFill>
              </a:rPr>
              <a:t>Social Connectivity</a:t>
            </a:r>
          </a:p>
          <a:p>
            <a:pPr marL="457200" indent="-457200">
              <a:buClr>
                <a:schemeClr val="accent4"/>
              </a:buClr>
              <a:buSzPct val="150000"/>
              <a:buFont typeface="Arial" panose="020B0604020202020204" pitchFamily="34" charset="0"/>
              <a:buChar char="•"/>
            </a:pPr>
            <a:endParaRPr lang="en-US" sz="3000" b="1" dirty="0">
              <a:solidFill>
                <a:schemeClr val="bg1"/>
              </a:solidFill>
            </a:endParaRPr>
          </a:p>
          <a:p>
            <a:pPr marL="457200" indent="-457200">
              <a:buClr>
                <a:schemeClr val="accent4"/>
              </a:buClr>
              <a:buSzPct val="150000"/>
              <a:buFont typeface="Arial" panose="020B0604020202020204" pitchFamily="34" charset="0"/>
              <a:buChar char="•"/>
            </a:pPr>
            <a:r>
              <a:rPr lang="en-US" sz="3000" b="1" dirty="0">
                <a:solidFill>
                  <a:schemeClr val="bg1"/>
                </a:solidFill>
              </a:rPr>
              <a:t>Clear pathways for advancement, mentorship and development</a:t>
            </a:r>
            <a:endParaRPr lang="en-US" sz="3000" dirty="0">
              <a:solidFill>
                <a:schemeClr val="bg1"/>
              </a:solidFill>
            </a:endParaRPr>
          </a:p>
        </p:txBody>
      </p:sp>
      <p:pic>
        <p:nvPicPr>
          <p:cNvPr id="4" name="Picture 3">
            <a:extLst>
              <a:ext uri="{FF2B5EF4-FFF2-40B4-BE49-F238E27FC236}">
                <a16:creationId xmlns:a16="http://schemas.microsoft.com/office/drawing/2014/main" id="{BD53E35F-F542-5250-6919-3998DEF5BB87}"/>
              </a:ext>
            </a:extLst>
          </p:cNvPr>
          <p:cNvPicPr>
            <a:picLocks noChangeAspect="1"/>
          </p:cNvPicPr>
          <p:nvPr/>
        </p:nvPicPr>
        <p:blipFill>
          <a:blip r:embed="rId2"/>
          <a:stretch>
            <a:fillRect/>
          </a:stretch>
        </p:blipFill>
        <p:spPr>
          <a:xfrm>
            <a:off x="358634" y="6150899"/>
            <a:ext cx="2384566" cy="679149"/>
          </a:xfrm>
          <a:prstGeom prst="rect">
            <a:avLst/>
          </a:prstGeom>
        </p:spPr>
      </p:pic>
    </p:spTree>
    <p:extLst>
      <p:ext uri="{BB962C8B-B14F-4D97-AF65-F5344CB8AC3E}">
        <p14:creationId xmlns:p14="http://schemas.microsoft.com/office/powerpoint/2010/main" val="250602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614AC91-1F12-CDE2-D53D-90EF7DC7A501}"/>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BB805AE3-2119-889E-B02A-F165B5081AE3}"/>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46</a:t>
            </a:fld>
            <a:endParaRPr lang="en-US" sz="1200" b="1" dirty="0">
              <a:solidFill>
                <a:prstClr val="white"/>
              </a:solidFill>
              <a:latin typeface="Gilroy" panose="00000500000000000000" pitchFamily="50" charset="0"/>
            </a:endParaRPr>
          </a:p>
        </p:txBody>
      </p:sp>
      <p:sp>
        <p:nvSpPr>
          <p:cNvPr id="5" name="Content Placeholder 2">
            <a:extLst>
              <a:ext uri="{FF2B5EF4-FFF2-40B4-BE49-F238E27FC236}">
                <a16:creationId xmlns:a16="http://schemas.microsoft.com/office/drawing/2014/main" id="{A87A3983-204D-69AC-B01A-2130F8AE19A9}"/>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993879F7-8686-85CC-5649-1E81A483E038}"/>
              </a:ext>
            </a:extLst>
          </p:cNvPr>
          <p:cNvSpPr txBox="1"/>
          <p:nvPr/>
        </p:nvSpPr>
        <p:spPr>
          <a:xfrm>
            <a:off x="1736421" y="2434824"/>
            <a:ext cx="8719158" cy="1015663"/>
          </a:xfrm>
          <a:prstGeom prst="rect">
            <a:avLst/>
          </a:prstGeom>
          <a:noFill/>
        </p:spPr>
        <p:txBody>
          <a:bodyPr wrap="square" rtlCol="0">
            <a:spAutoFit/>
          </a:bodyPr>
          <a:lstStyle/>
          <a:p>
            <a:pPr algn="ctr">
              <a:spcAft>
                <a:spcPts val="2400"/>
              </a:spcAft>
            </a:pPr>
            <a:r>
              <a:rPr lang="en-US" sz="6000" b="1" dirty="0">
                <a:solidFill>
                  <a:schemeClr val="bg1"/>
                </a:solidFill>
                <a:effectLst>
                  <a:outerShdw blurRad="38100" dist="38100" dir="2700000" algn="tl">
                    <a:srgbClr val="000000">
                      <a:alpha val="43137"/>
                    </a:srgbClr>
                  </a:outerShdw>
                </a:effectLst>
                <a:latin typeface="Helvetica Neue"/>
                <a:cs typeface="Helvetica Neue"/>
              </a:rPr>
              <a:t>Key Principles</a:t>
            </a:r>
          </a:p>
        </p:txBody>
      </p:sp>
    </p:spTree>
    <p:extLst>
      <p:ext uri="{BB962C8B-B14F-4D97-AF65-F5344CB8AC3E}">
        <p14:creationId xmlns:p14="http://schemas.microsoft.com/office/powerpoint/2010/main" val="3625336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3319-51EA-5320-3666-7780F7A99F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2E2546-585F-6708-616A-CDBAD0D84E66}"/>
              </a:ext>
            </a:extLst>
          </p:cNvPr>
          <p:cNvSpPr/>
          <p:nvPr/>
        </p:nvSpPr>
        <p:spPr>
          <a:xfrm>
            <a:off x="962026" y="355668"/>
            <a:ext cx="8088211" cy="769441"/>
          </a:xfrm>
          <a:prstGeom prst="rect">
            <a:avLst/>
          </a:prstGeom>
        </p:spPr>
        <p:txBody>
          <a:bodyPr wrap="square">
            <a:spAutoFit/>
          </a:bodyPr>
          <a:lstStyle/>
          <a:p>
            <a:pPr>
              <a:defRPr/>
            </a:pPr>
            <a:r>
              <a:rPr lang="en-US" sz="4400" b="1" dirty="0">
                <a:solidFill>
                  <a:srgbClr val="44546A"/>
                </a:solidFill>
                <a:effectLst>
                  <a:outerShdw blurRad="38100" dist="38100" dir="2700000" algn="tl">
                    <a:srgbClr val="000000">
                      <a:alpha val="43137"/>
                    </a:srgbClr>
                  </a:outerShdw>
                </a:effectLst>
                <a:latin typeface="Helvetica Neue" charset="0"/>
                <a:ea typeface="Helvetica Neue" charset="0"/>
                <a:cs typeface="Helvetica Neue" charset="0"/>
              </a:rPr>
              <a:t>Key Principles</a:t>
            </a:r>
            <a:endParaRPr lang="en-US" sz="4400" b="1" dirty="0">
              <a:solidFill>
                <a:prstClr val="black"/>
              </a:solidFill>
              <a:effectLst>
                <a:outerShdw blurRad="38100" dist="38100" dir="2700000" algn="tl">
                  <a:srgbClr val="000000">
                    <a:alpha val="43137"/>
                  </a:srgbClr>
                </a:outerShdw>
              </a:effectLst>
              <a:latin typeface="Calibri" panose="020F0502020204030204"/>
            </a:endParaRPr>
          </a:p>
        </p:txBody>
      </p:sp>
      <p:sp>
        <p:nvSpPr>
          <p:cNvPr id="20" name="TextBox 19">
            <a:extLst>
              <a:ext uri="{FF2B5EF4-FFF2-40B4-BE49-F238E27FC236}">
                <a16:creationId xmlns:a16="http://schemas.microsoft.com/office/drawing/2014/main" id="{72F7578A-D3EF-A643-7CEE-DBDE4930C66C}"/>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dirty="0">
                <a:solidFill>
                  <a:prstClr val="white"/>
                </a:solidFill>
                <a:latin typeface="Calibri" panose="020F0502020204030204"/>
                <a:cs typeface="BauerBodoni"/>
              </a:rPr>
              <a:t>Leadership Essentials – </a:t>
            </a:r>
            <a:r>
              <a:rPr lang="en-US" sz="700" dirty="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298C3AA7-45D1-6A93-6F13-CB756FED176B}"/>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47</a:t>
            </a:fld>
            <a:endParaRPr lang="en-US" sz="1600" b="1" dirty="0">
              <a:solidFill>
                <a:prstClr val="white"/>
              </a:solidFill>
            </a:endParaRPr>
          </a:p>
        </p:txBody>
      </p:sp>
      <p:sp>
        <p:nvSpPr>
          <p:cNvPr id="22" name="Content Placeholder 2">
            <a:extLst>
              <a:ext uri="{FF2B5EF4-FFF2-40B4-BE49-F238E27FC236}">
                <a16:creationId xmlns:a16="http://schemas.microsoft.com/office/drawing/2014/main" id="{B5A9B8E1-DA82-B47D-67CD-5A4B886F7512}"/>
              </a:ext>
            </a:extLst>
          </p:cNvPr>
          <p:cNvSpPr>
            <a:spLocks noGrp="1"/>
          </p:cNvSpPr>
          <p:nvPr>
            <p:ph idx="1"/>
          </p:nvPr>
        </p:nvSpPr>
        <p:spPr>
          <a:xfrm>
            <a:off x="962026" y="1311471"/>
            <a:ext cx="10506074" cy="5005389"/>
          </a:xfrm>
        </p:spPr>
        <p:txBody>
          <a:bodyPr anchor="ctr">
            <a:normAutofit/>
          </a:bodyPr>
          <a:lstStyle/>
          <a:p>
            <a:pPr>
              <a:buNone/>
            </a:pPr>
            <a:r>
              <a:rPr lang="en-US" sz="3000" b="1" dirty="0">
                <a:solidFill>
                  <a:schemeClr val="tx2"/>
                </a:solidFill>
                <a:latin typeface="Gilroy" panose="00000500000000000000" pitchFamily="50" charset="0"/>
                <a:cs typeface="Leelawadee" pitchFamily="34" charset="-34"/>
              </a:rPr>
              <a:t>Skills You Can Use</a:t>
            </a:r>
            <a:endParaRPr lang="en-US" sz="3000" dirty="0">
              <a:solidFill>
                <a:schemeClr val="tx2"/>
              </a:solidFill>
              <a:latin typeface="Gilroy" panose="00000500000000000000" pitchFamily="50" charset="0"/>
              <a:cs typeface="Leelawadee" pitchFamily="34" charset="-34"/>
            </a:endParaRPr>
          </a:p>
          <a:p>
            <a:pPr>
              <a:buNone/>
            </a:pPr>
            <a:r>
              <a:rPr lang="en-US" dirty="0">
                <a:solidFill>
                  <a:schemeClr val="tx2"/>
                </a:solidFill>
                <a:latin typeface="Gilroy" panose="00000500000000000000" pitchFamily="50" charset="0"/>
                <a:cs typeface="Leelawadee" pitchFamily="34" charset="-34"/>
              </a:rPr>
              <a:t>You can build trust and stronger working relationships by using a</a:t>
            </a:r>
          </a:p>
          <a:p>
            <a:pPr>
              <a:buNone/>
            </a:pPr>
            <a:r>
              <a:rPr lang="en-US" dirty="0">
                <a:solidFill>
                  <a:schemeClr val="tx2"/>
                </a:solidFill>
                <a:latin typeface="Gilroy" panose="00000500000000000000" pitchFamily="50" charset="0"/>
                <a:cs typeface="Leelawadee" pitchFamily="34" charset="-34"/>
              </a:rPr>
              <a:t>set of core communication skills called </a:t>
            </a:r>
            <a:r>
              <a:rPr lang="en-US" i="1" dirty="0">
                <a:solidFill>
                  <a:schemeClr val="tx2"/>
                </a:solidFill>
                <a:latin typeface="Gilroy" panose="00000500000000000000" pitchFamily="50" charset="0"/>
                <a:cs typeface="Leelawadee" pitchFamily="34" charset="-34"/>
              </a:rPr>
              <a:t>Key Principles</a:t>
            </a:r>
            <a:r>
              <a:rPr lang="en-US" dirty="0">
                <a:solidFill>
                  <a:schemeClr val="tx2"/>
                </a:solidFill>
                <a:latin typeface="Gilroy" panose="00000500000000000000" pitchFamily="50" charset="0"/>
                <a:cs typeface="Leelawadee" pitchFamily="34" charset="-34"/>
              </a:rPr>
              <a:t>:</a:t>
            </a:r>
            <a:br>
              <a:rPr lang="en-US" dirty="0">
                <a:solidFill>
                  <a:schemeClr val="tx2"/>
                </a:solidFill>
                <a:latin typeface="Gilroy" panose="00000500000000000000" pitchFamily="50" charset="0"/>
                <a:cs typeface="Leelawadee" pitchFamily="34" charset="-34"/>
              </a:rPr>
            </a:br>
            <a:endParaRPr lang="en-US" dirty="0">
              <a:solidFill>
                <a:schemeClr val="tx2"/>
              </a:solidFill>
              <a:latin typeface="Gilroy" panose="00000500000000000000" pitchFamily="50" charset="0"/>
              <a:cs typeface="Leelawadee" pitchFamily="34" charset="-34"/>
            </a:endParaRPr>
          </a:p>
          <a:p>
            <a:pPr lvl="0"/>
            <a:r>
              <a:rPr lang="en-US" dirty="0">
                <a:solidFill>
                  <a:schemeClr val="tx2"/>
                </a:solidFill>
                <a:latin typeface="Gilroy" panose="00000500000000000000" pitchFamily="50" charset="0"/>
                <a:cs typeface="Leelawadee" pitchFamily="34" charset="-34"/>
              </a:rPr>
              <a:t>Maintain or enhance self-</a:t>
            </a:r>
            <a:r>
              <a:rPr lang="en-US" b="1" dirty="0">
                <a:solidFill>
                  <a:schemeClr val="tx2"/>
                </a:solidFill>
                <a:latin typeface="Gilroy" panose="00000500000000000000" pitchFamily="50" charset="0"/>
                <a:cs typeface="Leelawadee" pitchFamily="34" charset="-34"/>
              </a:rPr>
              <a:t>ESTEEM</a:t>
            </a:r>
            <a:r>
              <a:rPr lang="en-US" dirty="0">
                <a:solidFill>
                  <a:schemeClr val="tx2"/>
                </a:solidFill>
                <a:latin typeface="Gilroy" panose="00000500000000000000" pitchFamily="50" charset="0"/>
                <a:cs typeface="Leelawadee" pitchFamily="34" charset="-34"/>
              </a:rPr>
              <a:t>.</a:t>
            </a:r>
          </a:p>
          <a:p>
            <a:pPr lvl="0"/>
            <a:r>
              <a:rPr lang="en-US" dirty="0">
                <a:solidFill>
                  <a:schemeClr val="tx2"/>
                </a:solidFill>
                <a:latin typeface="Gilroy" panose="00000500000000000000" pitchFamily="50" charset="0"/>
                <a:cs typeface="Leelawadee" pitchFamily="34" charset="-34"/>
              </a:rPr>
              <a:t>Listen and respond with </a:t>
            </a:r>
            <a:r>
              <a:rPr lang="en-US" b="1" dirty="0">
                <a:solidFill>
                  <a:schemeClr val="tx2"/>
                </a:solidFill>
                <a:latin typeface="Gilroy" panose="00000500000000000000" pitchFamily="50" charset="0"/>
                <a:cs typeface="Leelawadee" pitchFamily="34" charset="-34"/>
              </a:rPr>
              <a:t>EMPATHY</a:t>
            </a:r>
            <a:r>
              <a:rPr lang="en-US" dirty="0">
                <a:solidFill>
                  <a:schemeClr val="tx2"/>
                </a:solidFill>
                <a:latin typeface="Gilroy" panose="00000500000000000000" pitchFamily="50" charset="0"/>
                <a:cs typeface="Leelawadee" pitchFamily="34" charset="-34"/>
              </a:rPr>
              <a:t>.</a:t>
            </a:r>
          </a:p>
          <a:p>
            <a:pPr lvl="0"/>
            <a:r>
              <a:rPr lang="en-US" dirty="0">
                <a:solidFill>
                  <a:schemeClr val="tx2"/>
                </a:solidFill>
                <a:latin typeface="Gilroy" panose="00000500000000000000" pitchFamily="50" charset="0"/>
                <a:cs typeface="Leelawadee" pitchFamily="34" charset="-34"/>
              </a:rPr>
              <a:t>Ask for help and encourage </a:t>
            </a:r>
            <a:r>
              <a:rPr lang="en-US" b="1" dirty="0">
                <a:solidFill>
                  <a:schemeClr val="tx2"/>
                </a:solidFill>
                <a:latin typeface="Gilroy" panose="00000500000000000000" pitchFamily="50" charset="0"/>
                <a:cs typeface="Leelawadee" pitchFamily="34" charset="-34"/>
              </a:rPr>
              <a:t>INVOLVEMENT</a:t>
            </a:r>
            <a:r>
              <a:rPr lang="en-US" dirty="0">
                <a:solidFill>
                  <a:schemeClr val="tx2"/>
                </a:solidFill>
                <a:latin typeface="Gilroy" panose="00000500000000000000" pitchFamily="50" charset="0"/>
                <a:cs typeface="Leelawadee" pitchFamily="34" charset="-34"/>
              </a:rPr>
              <a:t>.</a:t>
            </a:r>
          </a:p>
          <a:p>
            <a:pPr lvl="0"/>
            <a:r>
              <a:rPr lang="en-US" b="1" dirty="0">
                <a:solidFill>
                  <a:schemeClr val="tx2"/>
                </a:solidFill>
                <a:latin typeface="Gilroy" panose="00000500000000000000" pitchFamily="50" charset="0"/>
                <a:cs typeface="Leelawadee" pitchFamily="34" charset="-34"/>
              </a:rPr>
              <a:t>SHARE</a:t>
            </a:r>
            <a:r>
              <a:rPr lang="en-US" dirty="0">
                <a:solidFill>
                  <a:schemeClr val="tx2"/>
                </a:solidFill>
                <a:latin typeface="Gilroy" panose="00000500000000000000" pitchFamily="50" charset="0"/>
                <a:cs typeface="Leelawadee" pitchFamily="34" charset="-34"/>
              </a:rPr>
              <a:t> thoughts, feelings, and rationale.</a:t>
            </a:r>
          </a:p>
          <a:p>
            <a:pPr lvl="0"/>
            <a:r>
              <a:rPr lang="en-US" dirty="0">
                <a:solidFill>
                  <a:schemeClr val="tx2"/>
                </a:solidFill>
                <a:latin typeface="Gilroy" panose="00000500000000000000" pitchFamily="50" charset="0"/>
                <a:cs typeface="Leelawadee" pitchFamily="34" charset="-34"/>
              </a:rPr>
              <a:t>Provide </a:t>
            </a:r>
            <a:r>
              <a:rPr lang="en-US" b="1" dirty="0">
                <a:solidFill>
                  <a:schemeClr val="tx2"/>
                </a:solidFill>
                <a:latin typeface="Gilroy" panose="00000500000000000000" pitchFamily="50" charset="0"/>
                <a:cs typeface="Leelawadee" pitchFamily="34" charset="-34"/>
              </a:rPr>
              <a:t>SUPPORT</a:t>
            </a:r>
            <a:r>
              <a:rPr lang="en-US" dirty="0">
                <a:solidFill>
                  <a:schemeClr val="tx2"/>
                </a:solidFill>
                <a:latin typeface="Gilroy" panose="00000500000000000000" pitchFamily="50" charset="0"/>
                <a:cs typeface="Leelawadee" pitchFamily="34" charset="-34"/>
              </a:rPr>
              <a:t> without removing responsibility.</a:t>
            </a:r>
          </a:p>
          <a:p>
            <a:endParaRPr lang="en-US" sz="2400" dirty="0">
              <a:solidFill>
                <a:schemeClr val="tx2"/>
              </a:solidFill>
              <a:latin typeface="Gilroy" panose="00000500000000000000" pitchFamily="50" charset="0"/>
              <a:cs typeface="Leelawadee" pitchFamily="34" charset="-34"/>
            </a:endParaRPr>
          </a:p>
        </p:txBody>
      </p:sp>
    </p:spTree>
    <p:extLst>
      <p:ext uri="{BB962C8B-B14F-4D97-AF65-F5344CB8AC3E}">
        <p14:creationId xmlns:p14="http://schemas.microsoft.com/office/powerpoint/2010/main" val="2585916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CF44-C4D3-9C92-DF7F-B3F501ADE85F}"/>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C92426E5-376B-0E84-5438-E234BE6B1506}"/>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a:solidFill>
                  <a:prstClr val="white"/>
                </a:solidFill>
                <a:latin typeface="Calibri" panose="020F0502020204030204"/>
                <a:cs typeface="BauerBodoni"/>
              </a:rPr>
              <a:t>Leadership Essentials – </a:t>
            </a:r>
            <a:r>
              <a:rPr lang="en-US" sz="70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670E93A4-F7B6-66AD-688C-4B326AC003E6}"/>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48</a:t>
            </a:fld>
            <a:endParaRPr lang="en-US" sz="1600" b="1" dirty="0">
              <a:solidFill>
                <a:prstClr val="white"/>
              </a:solidFill>
            </a:endParaRPr>
          </a:p>
        </p:txBody>
      </p:sp>
      <p:sp>
        <p:nvSpPr>
          <p:cNvPr id="4" name="TextBox 3">
            <a:extLst>
              <a:ext uri="{FF2B5EF4-FFF2-40B4-BE49-F238E27FC236}">
                <a16:creationId xmlns:a16="http://schemas.microsoft.com/office/drawing/2014/main" id="{3C4F3964-EFDB-1A64-C1C4-4A71586AAC7F}"/>
              </a:ext>
            </a:extLst>
          </p:cNvPr>
          <p:cNvSpPr txBox="1"/>
          <p:nvPr/>
        </p:nvSpPr>
        <p:spPr>
          <a:xfrm>
            <a:off x="542926" y="1641276"/>
            <a:ext cx="4810124" cy="1569660"/>
          </a:xfrm>
          <a:prstGeom prst="rect">
            <a:avLst/>
          </a:prstGeom>
          <a:noFill/>
        </p:spPr>
        <p:txBody>
          <a:bodyPr wrap="square">
            <a:spAutoFit/>
          </a:bodyPr>
          <a:lstStyle/>
          <a:p>
            <a:pPr>
              <a:buNone/>
            </a:pPr>
            <a:r>
              <a:rPr lang="en-US" sz="2400" b="1" dirty="0">
                <a:solidFill>
                  <a:srgbClr val="1F497D"/>
                </a:solidFill>
                <a:latin typeface="Calibri" panose="020F0502020204030204" pitchFamily="34" charset="0"/>
                <a:cs typeface="Calibri" panose="020F0502020204030204" pitchFamily="34" charset="0"/>
              </a:rPr>
              <a:t>Baby Boomers</a:t>
            </a:r>
            <a:r>
              <a:rPr lang="en-US" sz="2400" dirty="0">
                <a:solidFill>
                  <a:srgbClr val="1F497D"/>
                </a:solidFill>
                <a:latin typeface="Calibri" panose="020F0502020204030204" pitchFamily="34" charset="0"/>
                <a:cs typeface="Calibri" panose="020F0502020204030204" pitchFamily="34" charset="0"/>
              </a:rPr>
              <a:t>: May appreciate recognition for their years of experience and contributions to the organization.</a:t>
            </a:r>
          </a:p>
        </p:txBody>
      </p:sp>
      <p:sp>
        <p:nvSpPr>
          <p:cNvPr id="6" name="TextBox 5">
            <a:extLst>
              <a:ext uri="{FF2B5EF4-FFF2-40B4-BE49-F238E27FC236}">
                <a16:creationId xmlns:a16="http://schemas.microsoft.com/office/drawing/2014/main" id="{6AD0C799-105F-0667-CABB-65960FD6A9DD}"/>
              </a:ext>
            </a:extLst>
          </p:cNvPr>
          <p:cNvSpPr txBox="1"/>
          <p:nvPr/>
        </p:nvSpPr>
        <p:spPr>
          <a:xfrm>
            <a:off x="575251" y="3647065"/>
            <a:ext cx="5177849" cy="2308324"/>
          </a:xfrm>
          <a:prstGeom prst="rect">
            <a:avLst/>
          </a:prstGeom>
          <a:noFill/>
        </p:spPr>
        <p:txBody>
          <a:bodyPr wrap="square">
            <a:spAutoFit/>
          </a:bodyPr>
          <a:lstStyle/>
          <a:p>
            <a:r>
              <a:rPr lang="en-US" sz="2400" b="1" dirty="0">
                <a:solidFill>
                  <a:srgbClr val="1F497D"/>
                </a:solidFill>
              </a:rPr>
              <a:t>Gen X: </a:t>
            </a:r>
            <a:r>
              <a:rPr lang="en-US" sz="2400" dirty="0">
                <a:solidFill>
                  <a:srgbClr val="1F497D"/>
                </a:solidFill>
              </a:rPr>
              <a:t>May benefit from opportunities to showcase their expertise and leadership skills. Providing them with autonomy and decision-making authority can help boost their confidence and self-esteem.</a:t>
            </a:r>
          </a:p>
        </p:txBody>
      </p:sp>
      <p:sp>
        <p:nvSpPr>
          <p:cNvPr id="8" name="TextBox 7">
            <a:extLst>
              <a:ext uri="{FF2B5EF4-FFF2-40B4-BE49-F238E27FC236}">
                <a16:creationId xmlns:a16="http://schemas.microsoft.com/office/drawing/2014/main" id="{1D515C00-FA6D-D973-5C0B-205C905317BB}"/>
              </a:ext>
            </a:extLst>
          </p:cNvPr>
          <p:cNvSpPr txBox="1"/>
          <p:nvPr/>
        </p:nvSpPr>
        <p:spPr>
          <a:xfrm>
            <a:off x="542926" y="344486"/>
            <a:ext cx="8717673" cy="1231106"/>
          </a:xfrm>
          <a:prstGeom prst="rect">
            <a:avLst/>
          </a:prstGeom>
          <a:noFill/>
        </p:spPr>
        <p:txBody>
          <a:bodyPr wrap="square">
            <a:spAutoFit/>
          </a:bodyPr>
          <a:lstStyle/>
          <a:p>
            <a:pPr>
              <a:buNone/>
            </a:pPr>
            <a:r>
              <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EVERYONE BENEFITS:  </a:t>
            </a:r>
            <a:r>
              <a:rPr lang="en-US" sz="4400" b="1" dirty="0" err="1">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Self-ESTEEM</a:t>
            </a:r>
            <a:endPar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endParaRPr>
          </a:p>
          <a:p>
            <a:pPr>
              <a:buNone/>
            </a:pPr>
            <a:endParaRPr lang="en-US" sz="3000" dirty="0">
              <a:solidFill>
                <a:srgbClr val="1F497D"/>
              </a:solidFill>
              <a:latin typeface="Gilroy" panose="00000500000000000000" pitchFamily="50" charset="0"/>
              <a:cs typeface="Leelawadee" pitchFamily="34" charset="-34"/>
            </a:endParaRPr>
          </a:p>
        </p:txBody>
      </p:sp>
      <p:sp>
        <p:nvSpPr>
          <p:cNvPr id="10" name="TextBox 9">
            <a:extLst>
              <a:ext uri="{FF2B5EF4-FFF2-40B4-BE49-F238E27FC236}">
                <a16:creationId xmlns:a16="http://schemas.microsoft.com/office/drawing/2014/main" id="{BC3208AC-339A-1A57-AC49-D03B894E7FC4}"/>
              </a:ext>
            </a:extLst>
          </p:cNvPr>
          <p:cNvSpPr txBox="1"/>
          <p:nvPr/>
        </p:nvSpPr>
        <p:spPr>
          <a:xfrm>
            <a:off x="5998125" y="1641276"/>
            <a:ext cx="5610225" cy="1569660"/>
          </a:xfrm>
          <a:prstGeom prst="rect">
            <a:avLst/>
          </a:prstGeom>
          <a:noFill/>
        </p:spPr>
        <p:txBody>
          <a:bodyPr wrap="square">
            <a:spAutoFit/>
          </a:bodyPr>
          <a:lstStyle/>
          <a:p>
            <a:r>
              <a:rPr lang="en-US" sz="2400" b="1" dirty="0">
                <a:solidFill>
                  <a:srgbClr val="1F497D"/>
                </a:solidFill>
                <a:latin typeface="Gilroy" panose="00000500000000000000" pitchFamily="50" charset="0"/>
                <a:cs typeface="Leelawadee" pitchFamily="34" charset="-34"/>
              </a:rPr>
              <a:t>Millennials: </a:t>
            </a:r>
            <a:r>
              <a:rPr lang="en-US" sz="2400" dirty="0">
                <a:solidFill>
                  <a:srgbClr val="1F497D"/>
                </a:solidFill>
                <a:latin typeface="Söhne"/>
              </a:rPr>
              <a:t>Respond to regular feedback and recognition for their achievements. This can help reinforce their confidence and sense of accomplishment.</a:t>
            </a:r>
            <a:endParaRPr lang="en-US" sz="2400" dirty="0">
              <a:solidFill>
                <a:srgbClr val="1F497D"/>
              </a:solidFill>
            </a:endParaRPr>
          </a:p>
        </p:txBody>
      </p:sp>
      <p:sp>
        <p:nvSpPr>
          <p:cNvPr id="14" name="TextBox 13">
            <a:extLst>
              <a:ext uri="{FF2B5EF4-FFF2-40B4-BE49-F238E27FC236}">
                <a16:creationId xmlns:a16="http://schemas.microsoft.com/office/drawing/2014/main" id="{6509AB66-C033-C6F5-F63E-011237A5281E}"/>
              </a:ext>
            </a:extLst>
          </p:cNvPr>
          <p:cNvSpPr txBox="1"/>
          <p:nvPr/>
        </p:nvSpPr>
        <p:spPr>
          <a:xfrm>
            <a:off x="5998125" y="3647064"/>
            <a:ext cx="5627021" cy="1569660"/>
          </a:xfrm>
          <a:prstGeom prst="rect">
            <a:avLst/>
          </a:prstGeom>
          <a:noFill/>
        </p:spPr>
        <p:txBody>
          <a:bodyPr wrap="square">
            <a:spAutoFit/>
          </a:bodyPr>
          <a:lstStyle/>
          <a:p>
            <a:r>
              <a:rPr lang="en-US" sz="2400" b="1" dirty="0">
                <a:solidFill>
                  <a:srgbClr val="1F497D"/>
                </a:solidFill>
                <a:latin typeface="Gilroy" panose="00000500000000000000" pitchFamily="50" charset="0"/>
                <a:cs typeface="Leelawadee" pitchFamily="34" charset="-34"/>
              </a:rPr>
              <a:t>Gen Z: </a:t>
            </a:r>
            <a:r>
              <a:rPr lang="en-US" sz="2400" dirty="0">
                <a:solidFill>
                  <a:srgbClr val="1F497D"/>
                </a:solidFill>
                <a:latin typeface="Gilroy" panose="00000500000000000000" pitchFamily="50" charset="0"/>
                <a:cs typeface="Leelawadee" pitchFamily="34" charset="-34"/>
              </a:rPr>
              <a:t>F</a:t>
            </a:r>
            <a:r>
              <a:rPr lang="en-US" sz="2400" dirty="0">
                <a:solidFill>
                  <a:srgbClr val="1F497D"/>
                </a:solidFill>
                <a:latin typeface="Söhne"/>
              </a:rPr>
              <a:t>ostering a supportive and inclusive work environment where they feel valued and respected can contribute to their sense of self-worth.</a:t>
            </a:r>
            <a:endParaRPr lang="en-US" sz="2400" dirty="0">
              <a:solidFill>
                <a:srgbClr val="1F497D"/>
              </a:solidFill>
            </a:endParaRPr>
          </a:p>
        </p:txBody>
      </p:sp>
    </p:spTree>
    <p:extLst>
      <p:ext uri="{BB962C8B-B14F-4D97-AF65-F5344CB8AC3E}">
        <p14:creationId xmlns:p14="http://schemas.microsoft.com/office/powerpoint/2010/main" val="5306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AA79D-F10B-EEFF-B964-6634BDA9327B}"/>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897122A4-FB66-A1C4-81E7-F5B4D9264E03}"/>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dirty="0">
                <a:solidFill>
                  <a:prstClr val="white"/>
                </a:solidFill>
                <a:latin typeface="Calibri" panose="020F0502020204030204"/>
                <a:cs typeface="BauerBodoni"/>
              </a:rPr>
              <a:t>Leadership Essentials – </a:t>
            </a:r>
            <a:r>
              <a:rPr lang="en-US" sz="700" dirty="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2D3820AD-E7B8-4B14-0BBC-8F31C39A201B}"/>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49</a:t>
            </a:fld>
            <a:endParaRPr lang="en-US" sz="1600" b="1" dirty="0">
              <a:solidFill>
                <a:prstClr val="white"/>
              </a:solidFill>
            </a:endParaRPr>
          </a:p>
        </p:txBody>
      </p:sp>
      <p:sp>
        <p:nvSpPr>
          <p:cNvPr id="8" name="TextBox 7">
            <a:extLst>
              <a:ext uri="{FF2B5EF4-FFF2-40B4-BE49-F238E27FC236}">
                <a16:creationId xmlns:a16="http://schemas.microsoft.com/office/drawing/2014/main" id="{BCE6F76F-D22A-BF18-A165-000255582909}"/>
              </a:ext>
            </a:extLst>
          </p:cNvPr>
          <p:cNvSpPr txBox="1"/>
          <p:nvPr/>
        </p:nvSpPr>
        <p:spPr>
          <a:xfrm>
            <a:off x="638176" y="509588"/>
            <a:ext cx="8717673" cy="1231106"/>
          </a:xfrm>
          <a:prstGeom prst="rect">
            <a:avLst/>
          </a:prstGeom>
          <a:noFill/>
        </p:spPr>
        <p:txBody>
          <a:bodyPr wrap="square">
            <a:spAutoFit/>
          </a:bodyPr>
          <a:lstStyle/>
          <a:p>
            <a:pPr>
              <a:buNone/>
            </a:pPr>
            <a:r>
              <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Millennials and Gen Z:  EMPATHY</a:t>
            </a:r>
          </a:p>
          <a:p>
            <a:pPr>
              <a:buNone/>
            </a:pPr>
            <a:endParaRPr lang="en-US" sz="3000" dirty="0">
              <a:solidFill>
                <a:srgbClr val="1F497D"/>
              </a:solidFill>
              <a:latin typeface="Gilroy" panose="00000500000000000000" pitchFamily="50" charset="0"/>
              <a:cs typeface="Leelawadee" pitchFamily="34" charset="-34"/>
            </a:endParaRPr>
          </a:p>
        </p:txBody>
      </p:sp>
      <p:sp>
        <p:nvSpPr>
          <p:cNvPr id="14" name="TextBox 13">
            <a:extLst>
              <a:ext uri="{FF2B5EF4-FFF2-40B4-BE49-F238E27FC236}">
                <a16:creationId xmlns:a16="http://schemas.microsoft.com/office/drawing/2014/main" id="{1FC81662-E3B4-9DCE-C22A-3083CE1F36F9}"/>
              </a:ext>
            </a:extLst>
          </p:cNvPr>
          <p:cNvSpPr txBox="1"/>
          <p:nvPr/>
        </p:nvSpPr>
        <p:spPr>
          <a:xfrm>
            <a:off x="638175" y="3638441"/>
            <a:ext cx="10667999" cy="1292662"/>
          </a:xfrm>
          <a:prstGeom prst="rect">
            <a:avLst/>
          </a:prstGeom>
          <a:noFill/>
        </p:spPr>
        <p:txBody>
          <a:bodyPr wrap="square">
            <a:spAutoFit/>
          </a:bodyPr>
          <a:lstStyle/>
          <a:p>
            <a:r>
              <a:rPr lang="en-US" sz="2600" b="1" dirty="0">
                <a:solidFill>
                  <a:srgbClr val="1F497D"/>
                </a:solidFill>
                <a:latin typeface="Gilroy" panose="00000500000000000000" pitchFamily="50" charset="0"/>
                <a:cs typeface="Leelawadee" pitchFamily="34" charset="-34"/>
              </a:rPr>
              <a:t>Gen Z: </a:t>
            </a:r>
            <a:r>
              <a:rPr lang="en-US" sz="2600" dirty="0">
                <a:solidFill>
                  <a:srgbClr val="1F497D"/>
                </a:solidFill>
                <a:latin typeface="Gilroy" panose="00000500000000000000" pitchFamily="50" charset="0"/>
                <a:cs typeface="Leelawadee" pitchFamily="34" charset="-34"/>
              </a:rPr>
              <a:t>They are early in their careers and may be navigating new challenges or uncertainties. Showing empathy can help them feel supported and valued as they develop their skills and expertise.</a:t>
            </a:r>
            <a:endParaRPr lang="en-US" sz="2600" dirty="0">
              <a:solidFill>
                <a:srgbClr val="1F497D"/>
              </a:solidFill>
            </a:endParaRPr>
          </a:p>
        </p:txBody>
      </p:sp>
      <p:sp>
        <p:nvSpPr>
          <p:cNvPr id="7" name="TextBox 6">
            <a:extLst>
              <a:ext uri="{FF2B5EF4-FFF2-40B4-BE49-F238E27FC236}">
                <a16:creationId xmlns:a16="http://schemas.microsoft.com/office/drawing/2014/main" id="{5EC55F24-808E-7EA4-A0AA-838326332B65}"/>
              </a:ext>
            </a:extLst>
          </p:cNvPr>
          <p:cNvSpPr txBox="1"/>
          <p:nvPr/>
        </p:nvSpPr>
        <p:spPr>
          <a:xfrm>
            <a:off x="638175" y="1635726"/>
            <a:ext cx="10667999" cy="1292662"/>
          </a:xfrm>
          <a:prstGeom prst="rect">
            <a:avLst/>
          </a:prstGeom>
          <a:noFill/>
        </p:spPr>
        <p:txBody>
          <a:bodyPr wrap="square">
            <a:spAutoFit/>
          </a:bodyPr>
          <a:lstStyle/>
          <a:p>
            <a:r>
              <a:rPr lang="en-US" sz="2600" b="1" dirty="0">
                <a:solidFill>
                  <a:srgbClr val="1F497D"/>
                </a:solidFill>
                <a:latin typeface="Gilroy" panose="00000500000000000000"/>
              </a:rPr>
              <a:t>Millennials: </a:t>
            </a:r>
            <a:r>
              <a:rPr lang="en-US" sz="2600" dirty="0">
                <a:solidFill>
                  <a:srgbClr val="1F497D"/>
                </a:solidFill>
                <a:latin typeface="Gilroy" panose="00000500000000000000"/>
              </a:rPr>
              <a:t>They value meaningful work and want to feel like they are making a difference in the world. Empathy from leaders and colleagues can help reinforce their sense of purpose and fulfillment in their roles.</a:t>
            </a:r>
          </a:p>
        </p:txBody>
      </p:sp>
      <p:pic>
        <p:nvPicPr>
          <p:cNvPr id="2" name="Picture 1">
            <a:extLst>
              <a:ext uri="{FF2B5EF4-FFF2-40B4-BE49-F238E27FC236}">
                <a16:creationId xmlns:a16="http://schemas.microsoft.com/office/drawing/2014/main" id="{9BBF6045-10E3-6551-0D27-1818FD321860}"/>
              </a:ext>
            </a:extLst>
          </p:cNvPr>
          <p:cNvPicPr>
            <a:picLocks noChangeAspect="1"/>
          </p:cNvPicPr>
          <p:nvPr/>
        </p:nvPicPr>
        <p:blipFill>
          <a:blip r:embed="rId3"/>
          <a:stretch>
            <a:fillRect/>
          </a:stretch>
        </p:blipFill>
        <p:spPr>
          <a:xfrm>
            <a:off x="358634" y="6150899"/>
            <a:ext cx="2384566" cy="679149"/>
          </a:xfrm>
          <a:prstGeom prst="rect">
            <a:avLst/>
          </a:prstGeom>
        </p:spPr>
      </p:pic>
    </p:spTree>
    <p:extLst>
      <p:ext uri="{BB962C8B-B14F-4D97-AF65-F5344CB8AC3E}">
        <p14:creationId xmlns:p14="http://schemas.microsoft.com/office/powerpoint/2010/main" val="407712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47E5-A03F-BFB5-AA59-31A882D93F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4D8691-9B01-6909-2C51-9667C8611FF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Lst>
          </a:blip>
          <a:stretch>
            <a:fillRect/>
          </a:stretch>
        </p:blipFill>
        <p:spPr>
          <a:xfrm>
            <a:off x="4468205" y="239550"/>
            <a:ext cx="7571395" cy="6378899"/>
          </a:xfrm>
          <a:prstGeom prst="rect">
            <a:avLst/>
          </a:prstGeom>
        </p:spPr>
      </p:pic>
      <p:sp>
        <p:nvSpPr>
          <p:cNvPr id="10" name="Title 1">
            <a:extLst>
              <a:ext uri="{FF2B5EF4-FFF2-40B4-BE49-F238E27FC236}">
                <a16:creationId xmlns:a16="http://schemas.microsoft.com/office/drawing/2014/main" id="{8F4645F9-B77E-E2AA-B992-9667EA790E0D}"/>
              </a:ext>
            </a:extLst>
          </p:cNvPr>
          <p:cNvSpPr>
            <a:spLocks noGrp="1"/>
          </p:cNvSpPr>
          <p:nvPr>
            <p:ph type="title"/>
          </p:nvPr>
        </p:nvSpPr>
        <p:spPr>
          <a:xfrm>
            <a:off x="1" y="0"/>
            <a:ext cx="4179652" cy="6820790"/>
          </a:xfrm>
          <a:solidFill>
            <a:schemeClr val="accent5">
              <a:lumMod val="75000"/>
            </a:schemeClr>
          </a:solidFill>
          <a:effectLst>
            <a:softEdge rad="63500"/>
          </a:effectLst>
        </p:spPr>
        <p:txBody>
          <a:bodyPr vert="horz" lIns="91440" tIns="45720" rIns="91440" bIns="45720" rtlCol="0" anchor="ctr">
            <a:normAutofit/>
          </a:bodyPr>
          <a:lstStyle/>
          <a:p>
            <a:pPr defTabSz="914400"/>
            <a:r>
              <a:rPr lang="en-US" sz="6000" b="1" dirty="0">
                <a:solidFill>
                  <a:srgbClr val="FFFFFF"/>
                </a:solidFill>
                <a:effectLst>
                  <a:outerShdw blurRad="38100" dist="38100" dir="2700000" algn="tl">
                    <a:srgbClr val="000000">
                      <a:alpha val="43137"/>
                    </a:srgbClr>
                  </a:outerShdw>
                </a:effectLst>
              </a:rPr>
              <a:t>	</a:t>
            </a:r>
            <a:r>
              <a:rPr lang="en-US" sz="5200" b="1" dirty="0">
                <a:solidFill>
                  <a:srgbClr val="FFFFFF"/>
                </a:solidFill>
              </a:rPr>
              <a:t>About </a:t>
            </a:r>
            <a:br>
              <a:rPr lang="en-US" sz="5200" b="1" dirty="0">
                <a:solidFill>
                  <a:srgbClr val="FFFFFF"/>
                </a:solidFill>
              </a:rPr>
            </a:br>
            <a:r>
              <a:rPr lang="en-US" sz="5200" b="1" dirty="0">
                <a:solidFill>
                  <a:srgbClr val="FFFFFF"/>
                </a:solidFill>
              </a:rPr>
              <a:t>	Your 	Facilitator</a:t>
            </a:r>
          </a:p>
        </p:txBody>
      </p:sp>
      <p:sp>
        <p:nvSpPr>
          <p:cNvPr id="7" name="Slide Number Placeholder 3">
            <a:extLst>
              <a:ext uri="{FF2B5EF4-FFF2-40B4-BE49-F238E27FC236}">
                <a16:creationId xmlns:a16="http://schemas.microsoft.com/office/drawing/2014/main" id="{8A1B635C-73C3-97F1-75BA-02BEBAA9BFA6}"/>
              </a:ext>
            </a:extLst>
          </p:cNvPr>
          <p:cNvSpPr>
            <a:spLocks noGrp="1"/>
          </p:cNvSpPr>
          <p:nvPr>
            <p:ph type="sldNum" sz="quarter" idx="12"/>
          </p:nvPr>
        </p:nvSpPr>
        <p:spPr>
          <a:xfrm>
            <a:off x="10302239" y="6455665"/>
            <a:ext cx="336042" cy="365125"/>
          </a:xfrm>
        </p:spPr>
        <p:txBody>
          <a:bodyPr vert="horz" lIns="91440" tIns="45720" rIns="91440" bIns="45720" rtlCol="0" anchor="ctr">
            <a:normAutofit/>
          </a:bodyPr>
          <a:lstStyle/>
          <a:p>
            <a:pPr defTabSz="914400">
              <a:spcAft>
                <a:spcPts val="600"/>
              </a:spcAft>
              <a:defRPr/>
            </a:pPr>
            <a:fld id="{DCCE9ACF-AE0F-437B-96EC-6B3AB89319E9}" type="slidenum">
              <a:rPr lang="en-US" sz="1000" b="1">
                <a:solidFill>
                  <a:schemeClr val="tx1">
                    <a:lumMod val="50000"/>
                    <a:lumOff val="50000"/>
                  </a:schemeClr>
                </a:solidFill>
              </a:rPr>
              <a:pPr defTabSz="914400">
                <a:spcAft>
                  <a:spcPts val="600"/>
                </a:spcAft>
                <a:defRPr/>
              </a:pPr>
              <a:t>5</a:t>
            </a:fld>
            <a:endParaRPr lang="en-US" sz="1000" b="1">
              <a:solidFill>
                <a:schemeClr val="tx1">
                  <a:lumMod val="50000"/>
                  <a:lumOff val="50000"/>
                </a:schemeClr>
              </a:solidFill>
            </a:endParaRPr>
          </a:p>
        </p:txBody>
      </p:sp>
    </p:spTree>
    <p:extLst>
      <p:ext uri="{BB962C8B-B14F-4D97-AF65-F5344CB8AC3E}">
        <p14:creationId xmlns:p14="http://schemas.microsoft.com/office/powerpoint/2010/main" val="3128155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CA79-3586-C059-03ED-EBDAADD23BD0}"/>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077F64A8-3E83-9207-2549-1FC136E694A6}"/>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dirty="0">
                <a:solidFill>
                  <a:prstClr val="white"/>
                </a:solidFill>
                <a:latin typeface="Calibri" panose="020F0502020204030204"/>
                <a:cs typeface="BauerBodoni"/>
              </a:rPr>
              <a:t>Leadership Essentials – </a:t>
            </a:r>
            <a:r>
              <a:rPr lang="en-US" sz="700" dirty="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8379AD3A-257C-CA30-93CC-85272FCDF135}"/>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50</a:t>
            </a:fld>
            <a:endParaRPr lang="en-US" sz="1600" b="1" dirty="0">
              <a:solidFill>
                <a:prstClr val="white"/>
              </a:solidFill>
            </a:endParaRPr>
          </a:p>
        </p:txBody>
      </p:sp>
      <p:sp>
        <p:nvSpPr>
          <p:cNvPr id="8" name="TextBox 7">
            <a:extLst>
              <a:ext uri="{FF2B5EF4-FFF2-40B4-BE49-F238E27FC236}">
                <a16:creationId xmlns:a16="http://schemas.microsoft.com/office/drawing/2014/main" id="{06EFFD08-ED7D-698E-EA9E-170034974050}"/>
              </a:ext>
            </a:extLst>
          </p:cNvPr>
          <p:cNvSpPr txBox="1"/>
          <p:nvPr/>
        </p:nvSpPr>
        <p:spPr>
          <a:xfrm>
            <a:off x="685801" y="533017"/>
            <a:ext cx="9982199" cy="1231106"/>
          </a:xfrm>
          <a:prstGeom prst="rect">
            <a:avLst/>
          </a:prstGeom>
          <a:noFill/>
        </p:spPr>
        <p:txBody>
          <a:bodyPr wrap="square">
            <a:spAutoFit/>
          </a:bodyPr>
          <a:lstStyle/>
          <a:p>
            <a:pPr>
              <a:buNone/>
            </a:pPr>
            <a:r>
              <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Millennials and Gen Z:  INVOLVEMENT</a:t>
            </a:r>
          </a:p>
          <a:p>
            <a:pPr>
              <a:buNone/>
            </a:pPr>
            <a:endParaRPr lang="en-US" sz="3000" dirty="0">
              <a:solidFill>
                <a:srgbClr val="1F497D"/>
              </a:solidFill>
              <a:latin typeface="Gilroy" panose="00000500000000000000" pitchFamily="50" charset="0"/>
              <a:cs typeface="Leelawadee" pitchFamily="34" charset="-34"/>
            </a:endParaRPr>
          </a:p>
        </p:txBody>
      </p:sp>
      <p:sp>
        <p:nvSpPr>
          <p:cNvPr id="14" name="TextBox 13">
            <a:extLst>
              <a:ext uri="{FF2B5EF4-FFF2-40B4-BE49-F238E27FC236}">
                <a16:creationId xmlns:a16="http://schemas.microsoft.com/office/drawing/2014/main" id="{C6EF2789-9B5B-2889-EB89-7E9DA7A17278}"/>
              </a:ext>
            </a:extLst>
          </p:cNvPr>
          <p:cNvSpPr txBox="1"/>
          <p:nvPr/>
        </p:nvSpPr>
        <p:spPr>
          <a:xfrm>
            <a:off x="685801" y="3850822"/>
            <a:ext cx="10572749" cy="1692771"/>
          </a:xfrm>
          <a:prstGeom prst="rect">
            <a:avLst/>
          </a:prstGeom>
          <a:noFill/>
        </p:spPr>
        <p:txBody>
          <a:bodyPr wrap="square">
            <a:spAutoFit/>
          </a:bodyPr>
          <a:lstStyle/>
          <a:p>
            <a:r>
              <a:rPr lang="en-US" sz="2500" b="1" dirty="0">
                <a:solidFill>
                  <a:srgbClr val="1F497D"/>
                </a:solidFill>
                <a:latin typeface="Gilroy" panose="00000500000000000000"/>
                <a:cs typeface="Leelawadee" pitchFamily="34" charset="-34"/>
              </a:rPr>
              <a:t>Gen Z:  </a:t>
            </a:r>
            <a:r>
              <a:rPr lang="en-US" sz="2500" dirty="0">
                <a:solidFill>
                  <a:srgbClr val="1F497D"/>
                </a:solidFill>
                <a:latin typeface="Gilroy" panose="00000500000000000000"/>
              </a:rPr>
              <a:t>Many Gen Z individuals are entrepreneurial-minded and value opportunities to take initiative and contribute to meaningful projects. Being involved in decision-making allows them to leverage their creativity and innovation in the workplace.</a:t>
            </a:r>
          </a:p>
        </p:txBody>
      </p:sp>
      <p:sp>
        <p:nvSpPr>
          <p:cNvPr id="7" name="TextBox 6">
            <a:extLst>
              <a:ext uri="{FF2B5EF4-FFF2-40B4-BE49-F238E27FC236}">
                <a16:creationId xmlns:a16="http://schemas.microsoft.com/office/drawing/2014/main" id="{52BF26D8-4DB7-95B2-CB8F-CF458951C1C9}"/>
              </a:ext>
            </a:extLst>
          </p:cNvPr>
          <p:cNvSpPr txBox="1"/>
          <p:nvPr/>
        </p:nvSpPr>
        <p:spPr>
          <a:xfrm>
            <a:off x="685800" y="1450827"/>
            <a:ext cx="10572749" cy="2092881"/>
          </a:xfrm>
          <a:prstGeom prst="rect">
            <a:avLst/>
          </a:prstGeom>
          <a:noFill/>
        </p:spPr>
        <p:txBody>
          <a:bodyPr wrap="square">
            <a:spAutoFit/>
          </a:bodyPr>
          <a:lstStyle/>
          <a:p>
            <a:r>
              <a:rPr lang="en-US" sz="2500" b="1" dirty="0">
                <a:solidFill>
                  <a:srgbClr val="1F497D"/>
                </a:solidFill>
                <a:latin typeface="Gilroy" panose="00000500000000000000"/>
              </a:rPr>
              <a:t>Millennials: </a:t>
            </a:r>
            <a:r>
              <a:rPr lang="en-US" sz="2500" dirty="0">
                <a:solidFill>
                  <a:srgbClr val="1F497D"/>
                </a:solidFill>
                <a:latin typeface="Gilroy" panose="00000500000000000000"/>
              </a:rPr>
              <a:t>Millennials grew up during a time of rapid technological advancement and societal change. They are accustomed to having access to information and being involved in decision-making processes in their personal lives.</a:t>
            </a:r>
            <a:r>
              <a:rPr lang="en-US" sz="2500" dirty="0">
                <a:solidFill>
                  <a:srgbClr val="0D0D0D"/>
                </a:solidFill>
                <a:latin typeface="Gilroy" panose="00000500000000000000"/>
              </a:rPr>
              <a:t> </a:t>
            </a:r>
            <a:r>
              <a:rPr lang="en-US" sz="2500" dirty="0">
                <a:solidFill>
                  <a:srgbClr val="1F497D"/>
                </a:solidFill>
                <a:latin typeface="Gilroy" panose="00000500000000000000"/>
              </a:rPr>
              <a:t>They want to feel that their opinions and perspectives are valued and considered in the workplace.</a:t>
            </a:r>
          </a:p>
        </p:txBody>
      </p:sp>
      <p:pic>
        <p:nvPicPr>
          <p:cNvPr id="2" name="Picture 1">
            <a:extLst>
              <a:ext uri="{FF2B5EF4-FFF2-40B4-BE49-F238E27FC236}">
                <a16:creationId xmlns:a16="http://schemas.microsoft.com/office/drawing/2014/main" id="{D1051FCE-470F-C67A-88EB-462780ACFE96}"/>
              </a:ext>
            </a:extLst>
          </p:cNvPr>
          <p:cNvPicPr>
            <a:picLocks noChangeAspect="1"/>
          </p:cNvPicPr>
          <p:nvPr/>
        </p:nvPicPr>
        <p:blipFill>
          <a:blip r:embed="rId3"/>
          <a:stretch>
            <a:fillRect/>
          </a:stretch>
        </p:blipFill>
        <p:spPr>
          <a:xfrm>
            <a:off x="358634" y="6150899"/>
            <a:ext cx="2384566" cy="679149"/>
          </a:xfrm>
          <a:prstGeom prst="rect">
            <a:avLst/>
          </a:prstGeom>
        </p:spPr>
      </p:pic>
    </p:spTree>
    <p:extLst>
      <p:ext uri="{BB962C8B-B14F-4D97-AF65-F5344CB8AC3E}">
        <p14:creationId xmlns:p14="http://schemas.microsoft.com/office/powerpoint/2010/main" val="34077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8E98-B7AB-061F-49DB-AA495911CCA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3EC9B22B-E400-482A-4CD1-5F3CC146B704}"/>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dirty="0">
                <a:solidFill>
                  <a:prstClr val="white"/>
                </a:solidFill>
                <a:latin typeface="Calibri" panose="020F0502020204030204"/>
                <a:cs typeface="BauerBodoni"/>
              </a:rPr>
              <a:t>Leadership Essentials – </a:t>
            </a:r>
            <a:r>
              <a:rPr lang="en-US" sz="700" dirty="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ED9D5748-36CB-84FE-7F74-2235B5F20E3E}"/>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51</a:t>
            </a:fld>
            <a:endParaRPr lang="en-US" sz="1600" b="1" dirty="0">
              <a:solidFill>
                <a:prstClr val="white"/>
              </a:solidFill>
            </a:endParaRPr>
          </a:p>
        </p:txBody>
      </p:sp>
      <p:sp>
        <p:nvSpPr>
          <p:cNvPr id="8" name="TextBox 7">
            <a:extLst>
              <a:ext uri="{FF2B5EF4-FFF2-40B4-BE49-F238E27FC236}">
                <a16:creationId xmlns:a16="http://schemas.microsoft.com/office/drawing/2014/main" id="{8D3DD87A-F36E-D519-D34A-7CE53F3A785A}"/>
              </a:ext>
            </a:extLst>
          </p:cNvPr>
          <p:cNvSpPr txBox="1"/>
          <p:nvPr/>
        </p:nvSpPr>
        <p:spPr>
          <a:xfrm>
            <a:off x="723901" y="666859"/>
            <a:ext cx="8717673" cy="1231106"/>
          </a:xfrm>
          <a:prstGeom prst="rect">
            <a:avLst/>
          </a:prstGeom>
          <a:noFill/>
        </p:spPr>
        <p:txBody>
          <a:bodyPr wrap="square">
            <a:spAutoFit/>
          </a:bodyPr>
          <a:lstStyle/>
          <a:p>
            <a:pPr>
              <a:buNone/>
            </a:pPr>
            <a:r>
              <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Gen X:  SHARE</a:t>
            </a:r>
          </a:p>
          <a:p>
            <a:pPr>
              <a:buNone/>
            </a:pPr>
            <a:endParaRPr lang="en-US" sz="3000" dirty="0">
              <a:solidFill>
                <a:srgbClr val="1F497D"/>
              </a:solidFill>
              <a:latin typeface="Gilroy" panose="00000500000000000000" pitchFamily="50" charset="0"/>
              <a:cs typeface="Leelawadee" pitchFamily="34" charset="-34"/>
            </a:endParaRPr>
          </a:p>
        </p:txBody>
      </p:sp>
      <p:sp>
        <p:nvSpPr>
          <p:cNvPr id="7" name="TextBox 6">
            <a:extLst>
              <a:ext uri="{FF2B5EF4-FFF2-40B4-BE49-F238E27FC236}">
                <a16:creationId xmlns:a16="http://schemas.microsoft.com/office/drawing/2014/main" id="{9B05CF23-815B-9B17-EE3F-8C130CFDDBDF}"/>
              </a:ext>
            </a:extLst>
          </p:cNvPr>
          <p:cNvSpPr txBox="1"/>
          <p:nvPr/>
        </p:nvSpPr>
        <p:spPr>
          <a:xfrm>
            <a:off x="723901" y="1869073"/>
            <a:ext cx="10868024" cy="2492990"/>
          </a:xfrm>
          <a:prstGeom prst="rect">
            <a:avLst/>
          </a:prstGeom>
          <a:noFill/>
        </p:spPr>
        <p:txBody>
          <a:bodyPr wrap="square">
            <a:spAutoFit/>
          </a:bodyPr>
          <a:lstStyle/>
          <a:p>
            <a:r>
              <a:rPr lang="en-US" sz="2600" b="1" dirty="0">
                <a:solidFill>
                  <a:srgbClr val="1F497D"/>
                </a:solidFill>
                <a:latin typeface="Söhne"/>
              </a:rPr>
              <a:t>Gen X: </a:t>
            </a:r>
            <a:r>
              <a:rPr lang="en-US" sz="2600" dirty="0">
                <a:solidFill>
                  <a:srgbClr val="1F497D"/>
                </a:solidFill>
                <a:latin typeface="Söhne"/>
              </a:rPr>
              <a:t>They tend to value understanding the big picture and their role within it. Gen Xers are known for their skepticism towards traditional authority and hierarchy. They prefer to understand the rationale behind decisions and how they fit into the larger organizational structure.  Because they are results-oriented, knowing the big picture helps them stay aligned with organizational goals and measure their progress toward success.</a:t>
            </a:r>
            <a:endParaRPr lang="en-US" sz="2600" dirty="0">
              <a:solidFill>
                <a:srgbClr val="1F497D"/>
              </a:solidFill>
              <a:latin typeface="Gilroy" panose="00000500000000000000"/>
            </a:endParaRPr>
          </a:p>
        </p:txBody>
      </p:sp>
    </p:spTree>
    <p:extLst>
      <p:ext uri="{BB962C8B-B14F-4D97-AF65-F5344CB8AC3E}">
        <p14:creationId xmlns:p14="http://schemas.microsoft.com/office/powerpoint/2010/main" val="10662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ADC8-5234-896C-4D88-7FFDFF0033A3}"/>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A5030F9-7C86-6180-D114-30D9BE5E851E}"/>
              </a:ext>
            </a:extLst>
          </p:cNvPr>
          <p:cNvSpPr txBox="1"/>
          <p:nvPr/>
        </p:nvSpPr>
        <p:spPr>
          <a:xfrm>
            <a:off x="2561691" y="6522272"/>
            <a:ext cx="7999966" cy="307777"/>
          </a:xfrm>
          <a:prstGeom prst="rect">
            <a:avLst/>
          </a:prstGeom>
          <a:noFill/>
        </p:spPr>
        <p:txBody>
          <a:bodyPr wrap="square" rtlCol="0">
            <a:spAutoFit/>
          </a:bodyPr>
          <a:lstStyle/>
          <a:p>
            <a:pPr algn="ctr">
              <a:defRPr/>
            </a:pPr>
            <a:r>
              <a:rPr lang="en-US" sz="700" dirty="0">
                <a:solidFill>
                  <a:prstClr val="white"/>
                </a:solidFill>
                <a:latin typeface="Calibri" panose="020F0502020204030204"/>
                <a:cs typeface="BauerBodoni"/>
              </a:rPr>
              <a:t>Leadership Essentials – </a:t>
            </a:r>
            <a:r>
              <a:rPr lang="en-US" sz="700" dirty="0">
                <a:solidFill>
                  <a:prstClr val="white"/>
                </a:solidFill>
                <a:latin typeface="Calibri" panose="020F0502020204030204"/>
              </a:rPr>
              <a:t>CONFIDENTIAL – See disclaimer on limitations of use of these materials at the end of this deck. </a:t>
            </a:r>
          </a:p>
          <a:p>
            <a:pPr algn="ctr">
              <a:defRPr/>
            </a:pPr>
            <a:endParaRPr lang="en-US" sz="700" dirty="0">
              <a:solidFill>
                <a:prstClr val="white"/>
              </a:solidFill>
              <a:latin typeface="Calibri" panose="020F0502020204030204"/>
              <a:cs typeface="BauerBodoni"/>
            </a:endParaRPr>
          </a:p>
        </p:txBody>
      </p:sp>
      <p:sp>
        <p:nvSpPr>
          <p:cNvPr id="21" name="Slide Number Placeholder 6">
            <a:extLst>
              <a:ext uri="{FF2B5EF4-FFF2-40B4-BE49-F238E27FC236}">
                <a16:creationId xmlns:a16="http://schemas.microsoft.com/office/drawing/2014/main" id="{5900FD3E-F1FB-6225-F7A7-9DDF2B3EDBC5}"/>
              </a:ext>
            </a:extLst>
          </p:cNvPr>
          <p:cNvSpPr txBox="1">
            <a:spLocks/>
          </p:cNvSpPr>
          <p:nvPr/>
        </p:nvSpPr>
        <p:spPr>
          <a:xfrm>
            <a:off x="8534400" y="6148389"/>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73475C5-48EA-8747-BE21-9D145B7CB0E4}" type="slidenum">
              <a:rPr lang="en-US" sz="1600" b="1">
                <a:solidFill>
                  <a:prstClr val="white"/>
                </a:solidFill>
              </a:rPr>
              <a:pPr>
                <a:defRPr/>
              </a:pPr>
              <a:t>52</a:t>
            </a:fld>
            <a:endParaRPr lang="en-US" sz="1600" b="1" dirty="0">
              <a:solidFill>
                <a:prstClr val="white"/>
              </a:solidFill>
            </a:endParaRPr>
          </a:p>
        </p:txBody>
      </p:sp>
      <p:sp>
        <p:nvSpPr>
          <p:cNvPr id="8" name="TextBox 7">
            <a:extLst>
              <a:ext uri="{FF2B5EF4-FFF2-40B4-BE49-F238E27FC236}">
                <a16:creationId xmlns:a16="http://schemas.microsoft.com/office/drawing/2014/main" id="{AC22CF75-68C2-0B32-6987-CCAEE9BC01C9}"/>
              </a:ext>
            </a:extLst>
          </p:cNvPr>
          <p:cNvSpPr txBox="1"/>
          <p:nvPr/>
        </p:nvSpPr>
        <p:spPr>
          <a:xfrm>
            <a:off x="883527" y="708173"/>
            <a:ext cx="8717673" cy="1231106"/>
          </a:xfrm>
          <a:prstGeom prst="rect">
            <a:avLst/>
          </a:prstGeom>
          <a:noFill/>
        </p:spPr>
        <p:txBody>
          <a:bodyPr wrap="square">
            <a:spAutoFit/>
          </a:bodyPr>
          <a:lstStyle/>
          <a:p>
            <a:pPr>
              <a:buNone/>
            </a:pPr>
            <a:r>
              <a:rPr lang="en-US" sz="4400" b="1" dirty="0">
                <a:solidFill>
                  <a:srgbClr val="1F497D"/>
                </a:solidFill>
                <a:effectLst>
                  <a:outerShdw blurRad="38100" dist="38100" dir="2700000" algn="tl">
                    <a:srgbClr val="000000">
                      <a:alpha val="43137"/>
                    </a:srgbClr>
                  </a:outerShdw>
                </a:effectLst>
                <a:latin typeface="Gilroy" panose="00000500000000000000" pitchFamily="50" charset="0"/>
                <a:cs typeface="Leelawadee" pitchFamily="34" charset="-34"/>
              </a:rPr>
              <a:t>Millennials:  SUPPORT</a:t>
            </a:r>
          </a:p>
          <a:p>
            <a:pPr>
              <a:buNone/>
            </a:pPr>
            <a:endParaRPr lang="en-US" sz="3000" dirty="0">
              <a:solidFill>
                <a:srgbClr val="1F497D"/>
              </a:solidFill>
              <a:latin typeface="Gilroy" panose="00000500000000000000" pitchFamily="50" charset="0"/>
              <a:cs typeface="Leelawadee" pitchFamily="34" charset="-34"/>
            </a:endParaRPr>
          </a:p>
        </p:txBody>
      </p:sp>
      <p:sp>
        <p:nvSpPr>
          <p:cNvPr id="7" name="TextBox 6">
            <a:extLst>
              <a:ext uri="{FF2B5EF4-FFF2-40B4-BE49-F238E27FC236}">
                <a16:creationId xmlns:a16="http://schemas.microsoft.com/office/drawing/2014/main" id="{735882D9-E427-6BAC-D1E8-B6163B2E6724}"/>
              </a:ext>
            </a:extLst>
          </p:cNvPr>
          <p:cNvSpPr txBox="1"/>
          <p:nvPr/>
        </p:nvSpPr>
        <p:spPr>
          <a:xfrm>
            <a:off x="883526" y="1915706"/>
            <a:ext cx="10032123" cy="1292662"/>
          </a:xfrm>
          <a:prstGeom prst="rect">
            <a:avLst/>
          </a:prstGeom>
          <a:noFill/>
        </p:spPr>
        <p:txBody>
          <a:bodyPr wrap="square">
            <a:spAutoFit/>
          </a:bodyPr>
          <a:lstStyle/>
          <a:p>
            <a:r>
              <a:rPr lang="en-US" sz="2600" b="1" dirty="0">
                <a:solidFill>
                  <a:srgbClr val="1F497D"/>
                </a:solidFill>
                <a:latin typeface="Söhne"/>
              </a:rPr>
              <a:t>Millennials:  </a:t>
            </a:r>
            <a:r>
              <a:rPr lang="en-US" sz="2600" dirty="0">
                <a:latin typeface="Söhne"/>
              </a:rPr>
              <a:t>They</a:t>
            </a:r>
            <a:r>
              <a:rPr lang="en-US" sz="2600" dirty="0">
                <a:solidFill>
                  <a:srgbClr val="1F497D"/>
                </a:solidFill>
                <a:latin typeface="Söhne"/>
              </a:rPr>
              <a:t> </a:t>
            </a:r>
            <a:r>
              <a:rPr lang="en-US" sz="2600" dirty="0">
                <a:solidFill>
                  <a:srgbClr val="0D0D0D"/>
                </a:solidFill>
                <a:latin typeface="Söhne"/>
              </a:rPr>
              <a:t>value mentorship and guidance in their careers. They appreciate managers who provide support and advice to help them navigate challenges, develop their skills, and advance in their careers.</a:t>
            </a:r>
            <a:endParaRPr lang="en-US" sz="2600" dirty="0">
              <a:solidFill>
                <a:srgbClr val="1F497D"/>
              </a:solidFill>
              <a:latin typeface="Gilroy" panose="00000500000000000000"/>
            </a:endParaRPr>
          </a:p>
        </p:txBody>
      </p:sp>
    </p:spTree>
    <p:extLst>
      <p:ext uri="{BB962C8B-B14F-4D97-AF65-F5344CB8AC3E}">
        <p14:creationId xmlns:p14="http://schemas.microsoft.com/office/powerpoint/2010/main" val="31200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1208F71-E27A-33D3-8E85-40929FC25353}"/>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C9CB5B96-9890-BFF3-DE94-F550AD9F0457}"/>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53</a:t>
            </a:fld>
            <a:endParaRPr lang="en-US" sz="1200" b="1" dirty="0">
              <a:solidFill>
                <a:prstClr val="white"/>
              </a:solidFill>
              <a:latin typeface="Gilroy" panose="00000500000000000000" pitchFamily="50" charset="0"/>
            </a:endParaRPr>
          </a:p>
        </p:txBody>
      </p:sp>
      <p:sp>
        <p:nvSpPr>
          <p:cNvPr id="4" name="Title 1">
            <a:extLst>
              <a:ext uri="{FF2B5EF4-FFF2-40B4-BE49-F238E27FC236}">
                <a16:creationId xmlns:a16="http://schemas.microsoft.com/office/drawing/2014/main" id="{8570A2DF-079B-64AA-3877-58374A7EA454}"/>
              </a:ext>
            </a:extLst>
          </p:cNvPr>
          <p:cNvSpPr txBox="1">
            <a:spLocks/>
          </p:cNvSpPr>
          <p:nvPr/>
        </p:nvSpPr>
        <p:spPr>
          <a:xfrm>
            <a:off x="1524000" y="2942656"/>
            <a:ext cx="9144000" cy="8663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r>
              <a:rPr lang="en-US" sz="5800" b="1" dirty="0">
                <a:solidFill>
                  <a:prstClr val="white"/>
                </a:solidFill>
                <a:effectLst>
                  <a:outerShdw blurRad="38100" dist="38100" dir="2700000" algn="tl">
                    <a:srgbClr val="000000">
                      <a:alpha val="43137"/>
                    </a:srgbClr>
                  </a:outerShdw>
                </a:effectLst>
                <a:latin typeface="Gilroy ExtraBold" panose="00000900000000000000" pitchFamily="50" charset="0"/>
                <a:cs typeface="Helvetica Neue"/>
              </a:rPr>
              <a:t>Final Thoughts</a:t>
            </a:r>
          </a:p>
          <a:p>
            <a:pPr>
              <a:defRPr/>
            </a:pPr>
            <a:endParaRPr lang="en-US" sz="5000" b="1" dirty="0">
              <a:solidFill>
                <a:prstClr val="white"/>
              </a:solidFill>
              <a:latin typeface="Gilroy ExtraBold" panose="00000900000000000000" pitchFamily="50" charset="0"/>
              <a:cs typeface="Helvetica Neue"/>
            </a:endParaRPr>
          </a:p>
        </p:txBody>
      </p:sp>
      <p:sp>
        <p:nvSpPr>
          <p:cNvPr id="5" name="Content Placeholder 2">
            <a:extLst>
              <a:ext uri="{FF2B5EF4-FFF2-40B4-BE49-F238E27FC236}">
                <a16:creationId xmlns:a16="http://schemas.microsoft.com/office/drawing/2014/main" id="{BCEAC469-7379-23A2-F30E-33769DF735BE}"/>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Tree>
    <p:extLst>
      <p:ext uri="{BB962C8B-B14F-4D97-AF65-F5344CB8AC3E}">
        <p14:creationId xmlns:p14="http://schemas.microsoft.com/office/powerpoint/2010/main" val="1881055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519" y="188934"/>
            <a:ext cx="8897406" cy="913175"/>
          </a:xfrm>
        </p:spPr>
        <p:txBody>
          <a:bodyPr>
            <a:normAutofit/>
          </a:bodyPr>
          <a:lstStyle/>
          <a:p>
            <a:pPr algn="l"/>
            <a:r>
              <a:rPr lang="en-US"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rPr>
              <a:t>Communication Techniques</a:t>
            </a:r>
            <a:endParaRPr lang="en-US" sz="4000" b="1" dirty="0">
              <a:solidFill>
                <a:srgbClr val="1F497D"/>
              </a:solidFill>
              <a:effectLst>
                <a:outerShdw blurRad="38100" dist="38100" dir="2700000" algn="tl">
                  <a:srgbClr val="000000">
                    <a:alpha val="43137"/>
                  </a:srgbClr>
                </a:outerShdw>
              </a:effectLst>
              <a:latin typeface="Leelawadee" panose="020B0502040204020203" pitchFamily="34" charset="-34"/>
              <a:cs typeface="Leelawadee" panose="020B0502040204020203" pitchFamily="34" charset="-34"/>
            </a:endParaRPr>
          </a:p>
        </p:txBody>
      </p:sp>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54</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9" name="TextBox 8"/>
          <p:cNvSpPr txBox="1"/>
          <p:nvPr/>
        </p:nvSpPr>
        <p:spPr>
          <a:xfrm>
            <a:off x="789519" y="1202193"/>
            <a:ext cx="10526182" cy="3046988"/>
          </a:xfrm>
          <a:prstGeom prst="rect">
            <a:avLst/>
          </a:prstGeom>
          <a:noFill/>
        </p:spPr>
        <p:txBody>
          <a:bodyPr wrap="square" rtlCol="0">
            <a:spAutoFit/>
          </a:bodyPr>
          <a:lstStyle/>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When leading different generations, there are some commonalities tied to how different age groups are used to communicating with others.</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How you communicate is only </a:t>
            </a:r>
            <a:r>
              <a:rPr lang="en-US" sz="2700" u="sng" dirty="0">
                <a:solidFill>
                  <a:srgbClr val="1F497D"/>
                </a:solidFill>
                <a:latin typeface="Leelawadee" panose="020B0502040204020203" pitchFamily="34" charset="-34"/>
                <a:cs typeface="Leelawadee" panose="020B0502040204020203" pitchFamily="34" charset="-34"/>
              </a:rPr>
              <a:t>one</a:t>
            </a:r>
            <a:r>
              <a:rPr lang="en-US" sz="2700" dirty="0">
                <a:solidFill>
                  <a:srgbClr val="1F497D"/>
                </a:solidFill>
                <a:latin typeface="Leelawadee" panose="020B0502040204020203" pitchFamily="34" charset="-34"/>
                <a:cs typeface="Leelawadee" panose="020B0502040204020203" pitchFamily="34" charset="-34"/>
              </a:rPr>
              <a:t> part of the picture. </a:t>
            </a:r>
          </a:p>
          <a:p>
            <a:pPr marL="457200" indent="-457200">
              <a:spcAft>
                <a:spcPts val="1800"/>
              </a:spcAft>
              <a:buFont typeface="Wingdings" panose="05000000000000000000" pitchFamily="2" charset="2"/>
              <a:buChar char="§"/>
            </a:pPr>
            <a:r>
              <a:rPr lang="en-US" sz="2700" dirty="0">
                <a:solidFill>
                  <a:srgbClr val="1F497D"/>
                </a:solidFill>
                <a:latin typeface="Leelawadee" panose="020B0502040204020203" pitchFamily="34" charset="-34"/>
                <a:cs typeface="Leelawadee" panose="020B0502040204020203" pitchFamily="34" charset="-34"/>
              </a:rPr>
              <a:t>Make sure that you personalize your message so any employee, no matter what their age, is excited to do the best job possible. </a:t>
            </a:r>
          </a:p>
        </p:txBody>
      </p:sp>
      <p:pic>
        <p:nvPicPr>
          <p:cNvPr id="6" name="Picture 5"/>
          <p:cNvPicPr>
            <a:picLocks noChangeAspect="1"/>
          </p:cNvPicPr>
          <p:nvPr/>
        </p:nvPicPr>
        <p:blipFill>
          <a:blip r:embed="rId2"/>
          <a:stretch>
            <a:fillRect/>
          </a:stretch>
        </p:blipFill>
        <p:spPr>
          <a:xfrm>
            <a:off x="682681" y="4497986"/>
            <a:ext cx="2260111" cy="1837036"/>
          </a:xfrm>
          <a:prstGeom prst="rect">
            <a:avLst/>
          </a:prstGeom>
        </p:spPr>
      </p:pic>
      <p:pic>
        <p:nvPicPr>
          <p:cNvPr id="10" name="Picture 9"/>
          <p:cNvPicPr>
            <a:picLocks noChangeAspect="1"/>
          </p:cNvPicPr>
          <p:nvPr/>
        </p:nvPicPr>
        <p:blipFill>
          <a:blip r:embed="rId3"/>
          <a:stretch>
            <a:fillRect/>
          </a:stretch>
        </p:blipFill>
        <p:spPr>
          <a:xfrm>
            <a:off x="3170627" y="4642509"/>
            <a:ext cx="2686050" cy="1790700"/>
          </a:xfrm>
          <a:prstGeom prst="rect">
            <a:avLst/>
          </a:prstGeom>
        </p:spPr>
      </p:pic>
      <p:pic>
        <p:nvPicPr>
          <p:cNvPr id="11" name="Picture 10"/>
          <p:cNvPicPr>
            <a:picLocks noChangeAspect="1"/>
          </p:cNvPicPr>
          <p:nvPr/>
        </p:nvPicPr>
        <p:blipFill>
          <a:blip r:embed="rId4"/>
          <a:stretch>
            <a:fillRect/>
          </a:stretch>
        </p:blipFill>
        <p:spPr>
          <a:xfrm rot="20277786">
            <a:off x="6111273" y="4720025"/>
            <a:ext cx="2438623" cy="1626543"/>
          </a:xfrm>
          <a:prstGeom prst="rect">
            <a:avLst/>
          </a:prstGeom>
        </p:spPr>
      </p:pic>
      <p:pic>
        <p:nvPicPr>
          <p:cNvPr id="4" name="Picture 3" descr="A group of hands holding cell phones&#10;&#10;Description automatically generated">
            <a:extLst>
              <a:ext uri="{FF2B5EF4-FFF2-40B4-BE49-F238E27FC236}">
                <a16:creationId xmlns:a16="http://schemas.microsoft.com/office/drawing/2014/main" id="{6D4D0EC6-1F21-D5E1-F23A-AC5CD198AB7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56496" y="4815545"/>
            <a:ext cx="2419653" cy="1613102"/>
          </a:xfrm>
          <a:prstGeom prst="rect">
            <a:avLst/>
          </a:prstGeom>
        </p:spPr>
      </p:pic>
    </p:spTree>
    <p:extLst>
      <p:ext uri="{BB962C8B-B14F-4D97-AF65-F5344CB8AC3E}">
        <p14:creationId xmlns:p14="http://schemas.microsoft.com/office/powerpoint/2010/main" val="378950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55</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pic>
        <p:nvPicPr>
          <p:cNvPr id="13" name="Picture 12">
            <a:extLst>
              <a:ext uri="{FF2B5EF4-FFF2-40B4-BE49-F238E27FC236}">
                <a16:creationId xmlns:a16="http://schemas.microsoft.com/office/drawing/2014/main" id="{38D83A56-BA27-3DE1-F884-5F875DC9BCA1}"/>
              </a:ext>
            </a:extLst>
          </p:cNvPr>
          <p:cNvPicPr>
            <a:picLocks noChangeAspect="1"/>
          </p:cNvPicPr>
          <p:nvPr/>
        </p:nvPicPr>
        <p:blipFill>
          <a:blip r:embed="rId2"/>
          <a:stretch>
            <a:fillRect/>
          </a:stretch>
        </p:blipFill>
        <p:spPr>
          <a:xfrm>
            <a:off x="1528470" y="27951"/>
            <a:ext cx="9135059" cy="6802098"/>
          </a:xfrm>
          <a:prstGeom prst="rect">
            <a:avLst/>
          </a:prstGeom>
        </p:spPr>
      </p:pic>
    </p:spTree>
    <p:extLst>
      <p:ext uri="{BB962C8B-B14F-4D97-AF65-F5344CB8AC3E}">
        <p14:creationId xmlns:p14="http://schemas.microsoft.com/office/powerpoint/2010/main" val="494462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5">
            <a:extLst>
              <a:ext uri="{FF2B5EF4-FFF2-40B4-BE49-F238E27FC236}">
                <a16:creationId xmlns:a16="http://schemas.microsoft.com/office/drawing/2014/main" id="{6A040FF8-053C-4DC3-B59D-E7A4F38AFBA4}"/>
              </a:ext>
            </a:extLst>
          </p:cNvPr>
          <p:cNvSpPr>
            <a:spLocks noGrp="1"/>
          </p:cNvSpPr>
          <p:nvPr>
            <p:ph type="ftr" sz="quarter" idx="11"/>
          </p:nvPr>
        </p:nvSpPr>
        <p:spPr>
          <a:xfrm>
            <a:off x="4435220" y="6294486"/>
            <a:ext cx="5721052" cy="365125"/>
          </a:xfrm>
        </p:spPr>
        <p:txBody>
          <a:bodyPr/>
          <a:lstStyle/>
          <a:p>
            <a:pPr algn="l" defTabSz="914400"/>
            <a:r>
              <a:rPr lang="en-US" sz="700" dirty="0">
                <a:solidFill>
                  <a:prstClr val="black">
                    <a:tint val="75000"/>
                  </a:prstClr>
                </a:solidFill>
              </a:rPr>
              <a:t>Sexual Harassment Prevention and Awareness Training </a:t>
            </a:r>
            <a:r>
              <a:rPr lang="en-US" sz="700" dirty="0">
                <a:solidFill>
                  <a:prstClr val="black">
                    <a:tint val="75000"/>
                  </a:prstClr>
                </a:solidFill>
                <a:latin typeface="Calibri" panose="020F0502020204030204"/>
              </a:rPr>
              <a:t>– CONFIDENTIAL – See disclaimer on limitations of use of these materials at the end of this deck. </a:t>
            </a:r>
          </a:p>
        </p:txBody>
      </p:sp>
      <p:sp>
        <p:nvSpPr>
          <p:cNvPr id="10" name="Slide Number Placeholder 3">
            <a:extLst>
              <a:ext uri="{FF2B5EF4-FFF2-40B4-BE49-F238E27FC236}">
                <a16:creationId xmlns:a16="http://schemas.microsoft.com/office/drawing/2014/main" id="{49A6D351-21BB-466D-88F2-ACA47B58419B}"/>
              </a:ext>
            </a:extLst>
          </p:cNvPr>
          <p:cNvSpPr>
            <a:spLocks noGrp="1"/>
          </p:cNvSpPr>
          <p:nvPr>
            <p:ph type="sldNum" sz="quarter" idx="12"/>
          </p:nvPr>
        </p:nvSpPr>
        <p:spPr>
          <a:xfrm>
            <a:off x="10058400" y="6295392"/>
            <a:ext cx="409303" cy="365125"/>
          </a:xfrm>
        </p:spPr>
        <p:txBody>
          <a:bodyPr/>
          <a:lstStyle/>
          <a:p>
            <a:pPr defTabSz="914400">
              <a:defRPr/>
            </a:pPr>
            <a:fld id="{DCCE9ACF-AE0F-437B-96EC-6B3AB89319E9}" type="slidenum">
              <a:rPr lang="en-US" sz="1200" b="1">
                <a:solidFill>
                  <a:srgbClr val="1B365D"/>
                </a:solidFill>
                <a:latin typeface="Gilroy" panose="00000500000000000000" pitchFamily="50" charset="0"/>
              </a:rPr>
              <a:pPr defTabSz="914400">
                <a:defRPr/>
              </a:pPr>
              <a:t>56</a:t>
            </a:fld>
            <a:endParaRPr lang="en-US" sz="1200" b="1" dirty="0">
              <a:solidFill>
                <a:srgbClr val="1B365D"/>
              </a:solidFill>
              <a:latin typeface="Gilroy" panose="00000500000000000000" pitchFamily="50" charset="0"/>
            </a:endParaRPr>
          </a:p>
        </p:txBody>
      </p:sp>
      <p:sp>
        <p:nvSpPr>
          <p:cNvPr id="13" name="Title 2">
            <a:extLst>
              <a:ext uri="{FF2B5EF4-FFF2-40B4-BE49-F238E27FC236}">
                <a16:creationId xmlns:a16="http://schemas.microsoft.com/office/drawing/2014/main" id="{4DC6DEEC-B2F0-4A5D-8CC3-9D305A0C28DB}"/>
              </a:ext>
            </a:extLst>
          </p:cNvPr>
          <p:cNvSpPr txBox="1">
            <a:spLocks/>
          </p:cNvSpPr>
          <p:nvPr/>
        </p:nvSpPr>
        <p:spPr>
          <a:xfrm>
            <a:off x="1524000" y="3407343"/>
            <a:ext cx="9144000" cy="1588368"/>
          </a:xfrm>
          <a:prstGeom prst="rect">
            <a:avLst/>
          </a:prstGeom>
        </p:spPr>
        <p:txBody>
          <a:bodyPr>
            <a:no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r>
              <a:rPr lang="en-US" sz="2800">
                <a:solidFill>
                  <a:srgbClr val="585859"/>
                </a:solidFill>
                <a:latin typeface="Gilroy" panose="00000500000000000000" pitchFamily="50" charset="0"/>
              </a:rPr>
              <a:t>LJohnson@</a:t>
            </a:r>
            <a:r>
              <a:rPr lang="en-US" sz="2800" dirty="0">
                <a:solidFill>
                  <a:srgbClr val="585859"/>
                </a:solidFill>
                <a:latin typeface="Gilroy" panose="00000500000000000000" pitchFamily="50" charset="0"/>
              </a:rPr>
              <a:t>operationsinc.com</a:t>
            </a:r>
          </a:p>
        </p:txBody>
      </p:sp>
      <p:sp>
        <p:nvSpPr>
          <p:cNvPr id="14" name="Title 2">
            <a:extLst>
              <a:ext uri="{FF2B5EF4-FFF2-40B4-BE49-F238E27FC236}">
                <a16:creationId xmlns:a16="http://schemas.microsoft.com/office/drawing/2014/main" id="{BADE901D-FD0D-47CB-9CD4-976D5AE6921F}"/>
              </a:ext>
            </a:extLst>
          </p:cNvPr>
          <p:cNvSpPr txBox="1">
            <a:spLocks/>
          </p:cNvSpPr>
          <p:nvPr/>
        </p:nvSpPr>
        <p:spPr>
          <a:xfrm>
            <a:off x="1524000" y="2222293"/>
            <a:ext cx="9144000" cy="15883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r>
              <a:rPr lang="en-US" sz="6000" b="1" dirty="0">
                <a:solidFill>
                  <a:srgbClr val="71C5EA"/>
                </a:solidFill>
                <a:effectLst>
                  <a:outerShdw blurRad="38100" dist="38100" dir="2700000" algn="tl">
                    <a:srgbClr val="000000">
                      <a:alpha val="43137"/>
                    </a:srgbClr>
                  </a:outerShdw>
                </a:effectLst>
                <a:latin typeface="Gilroy Bold" panose="00000800000000000000" pitchFamily="50" charset="0"/>
              </a:rPr>
              <a:t>THANK YOU </a:t>
            </a:r>
          </a:p>
        </p:txBody>
      </p:sp>
    </p:spTree>
    <p:extLst>
      <p:ext uri="{BB962C8B-B14F-4D97-AF65-F5344CB8AC3E}">
        <p14:creationId xmlns:p14="http://schemas.microsoft.com/office/powerpoint/2010/main" val="1535852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tarry-background_short1.jpg" descr="starry-background_short1.jpg"/>
          <p:cNvPicPr>
            <a:picLocks noChangeAspect="1"/>
          </p:cNvPicPr>
          <p:nvPr/>
        </p:nvPicPr>
        <p:blipFill>
          <a:blip r:embed="rId2"/>
          <a:srcRect l="3763" t="14220" r="3763" b="7577"/>
          <a:stretch>
            <a:fillRect/>
          </a:stretch>
        </p:blipFill>
        <p:spPr>
          <a:xfrm>
            <a:off x="-21267" y="-12229"/>
            <a:ext cx="12234534" cy="6882458"/>
          </a:xfrm>
          <a:prstGeom prst="rect">
            <a:avLst/>
          </a:prstGeom>
          <a:ln w="12700">
            <a:miter lim="400000"/>
          </a:ln>
        </p:spPr>
      </p:pic>
      <p:sp>
        <p:nvSpPr>
          <p:cNvPr id="181" name="TextBox 1"/>
          <p:cNvSpPr txBox="1"/>
          <p:nvPr/>
        </p:nvSpPr>
        <p:spPr>
          <a:xfrm>
            <a:off x="-631457" y="777470"/>
            <a:ext cx="7880415" cy="1292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algn="ctr" hangingPunct="0">
              <a:lnSpc>
                <a:spcPct val="90000"/>
              </a:lnSpc>
              <a:defRPr sz="9000" b="1">
                <a:solidFill>
                  <a:srgbClr val="B2322E"/>
                </a:solidFill>
              </a:defRPr>
            </a:pPr>
            <a:r>
              <a:rPr sz="4500" b="1" kern="0" dirty="0">
                <a:solidFill>
                  <a:srgbClr val="B2322E"/>
                </a:solidFill>
                <a:effectLst>
                  <a:outerShdw blurRad="38100" dist="38100" dir="2700000" algn="tl">
                    <a:srgbClr val="000000">
                      <a:alpha val="43137"/>
                    </a:srgbClr>
                  </a:outerShdw>
                </a:effectLst>
                <a:latin typeface="Helvetica"/>
                <a:cs typeface="Helvetica"/>
                <a:sym typeface="Helvetica"/>
              </a:rPr>
              <a:t>Let Us Know How</a:t>
            </a:r>
          </a:p>
          <a:p>
            <a:pPr algn="ctr" hangingPunct="0">
              <a:lnSpc>
                <a:spcPct val="90000"/>
              </a:lnSpc>
              <a:defRPr sz="9000" b="1">
                <a:solidFill>
                  <a:srgbClr val="B2322E"/>
                </a:solidFill>
              </a:defRPr>
            </a:pPr>
            <a:r>
              <a:rPr sz="4500" b="1" kern="0" dirty="0">
                <a:solidFill>
                  <a:srgbClr val="B2322E"/>
                </a:solidFill>
                <a:effectLst>
                  <a:outerShdw blurRad="38100" dist="38100" dir="2700000" algn="tl">
                    <a:srgbClr val="000000">
                      <a:alpha val="43137"/>
                    </a:srgbClr>
                  </a:outerShdw>
                </a:effectLst>
                <a:latin typeface="Helvetica"/>
                <a:cs typeface="Helvetica"/>
                <a:sym typeface="Helvetica"/>
              </a:rPr>
              <a:t>We Did! </a:t>
            </a:r>
          </a:p>
        </p:txBody>
      </p:sp>
      <p:pic>
        <p:nvPicPr>
          <p:cNvPr id="182" name="CDNLA-Shop-App-survey.png" descr="CDNLA-Shop-App-survey.png"/>
          <p:cNvPicPr>
            <a:picLocks noChangeAspect="1"/>
          </p:cNvPicPr>
          <p:nvPr/>
        </p:nvPicPr>
        <p:blipFill>
          <a:blip r:embed="rId3"/>
          <a:srcRect b="3411"/>
          <a:stretch>
            <a:fillRect/>
          </a:stretch>
        </p:blipFill>
        <p:spPr>
          <a:xfrm>
            <a:off x="4154359" y="58140"/>
            <a:ext cx="9755398" cy="6280177"/>
          </a:xfrm>
          <a:prstGeom prst="rect">
            <a:avLst/>
          </a:prstGeom>
          <a:ln w="12700">
            <a:miter lim="400000"/>
          </a:ln>
        </p:spPr>
      </p:pic>
      <p:pic>
        <p:nvPicPr>
          <p:cNvPr id="183" name="IOS-icon-cd-nla-shows-1024x1024.png" descr="IOS-icon-cd-nla-shows-1024x1024.png"/>
          <p:cNvPicPr>
            <a:picLocks noChangeAspect="1"/>
          </p:cNvPicPr>
          <p:nvPr/>
        </p:nvPicPr>
        <p:blipFill>
          <a:blip r:embed="rId4"/>
          <a:stretch>
            <a:fillRect/>
          </a:stretch>
        </p:blipFill>
        <p:spPr>
          <a:xfrm>
            <a:off x="5667791" y="4351045"/>
            <a:ext cx="1250781" cy="1250781"/>
          </a:xfrm>
          <a:prstGeom prst="rect">
            <a:avLst/>
          </a:prstGeom>
          <a:ln w="12700">
            <a:miter lim="400000"/>
          </a:ln>
        </p:spPr>
      </p:pic>
      <p:pic>
        <p:nvPicPr>
          <p:cNvPr id="184" name="2024 Fall Show Education Survey QR Code.pdf" descr="2024 Fall Show Education Survey QR Code.pdf"/>
          <p:cNvPicPr>
            <a:picLocks noChangeAspect="1"/>
          </p:cNvPicPr>
          <p:nvPr/>
        </p:nvPicPr>
        <p:blipFill>
          <a:blip r:embed="rId5"/>
          <a:stretch>
            <a:fillRect/>
          </a:stretch>
        </p:blipFill>
        <p:spPr>
          <a:xfrm>
            <a:off x="2041205" y="2761594"/>
            <a:ext cx="2612133" cy="2612133"/>
          </a:xfrm>
          <a:prstGeom prst="rect">
            <a:avLst/>
          </a:prstGeom>
          <a:ln w="63500">
            <a:solidFill>
              <a:srgbClr val="D5D5D5"/>
            </a:solidFill>
            <a:miter lim="400000"/>
          </a:ln>
        </p:spPr>
      </p:pic>
      <p:sp>
        <p:nvSpPr>
          <p:cNvPr id="185" name="TextBox 1"/>
          <p:cNvSpPr txBox="1"/>
          <p:nvPr/>
        </p:nvSpPr>
        <p:spPr>
          <a:xfrm>
            <a:off x="-631457" y="2068394"/>
            <a:ext cx="7880415" cy="584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914400">
              <a:defRPr sz="7000" b="1">
                <a:solidFill>
                  <a:srgbClr val="173D6D"/>
                </a:solidFill>
              </a:defRPr>
            </a:lvl1pPr>
          </a:lstStyle>
          <a:p>
            <a:pPr algn="ctr" defTabSz="457200" hangingPunct="0"/>
            <a:r>
              <a:rPr sz="3500" kern="0" dirty="0">
                <a:latin typeface="Helvetica"/>
                <a:cs typeface="Helvetica"/>
                <a:sym typeface="Helvetica"/>
              </a:rPr>
              <a:t>Fill Out </a:t>
            </a:r>
            <a:r>
              <a:rPr lang="en-US" sz="3500" kern="0" dirty="0">
                <a:latin typeface="Helvetica"/>
                <a:cs typeface="Helvetica"/>
                <a:sym typeface="Helvetica"/>
              </a:rPr>
              <a:t>t</a:t>
            </a:r>
            <a:r>
              <a:rPr sz="3500" kern="0" dirty="0">
                <a:latin typeface="Helvetica"/>
                <a:cs typeface="Helvetica"/>
                <a:sym typeface="Helvetica"/>
              </a:rPr>
              <a:t>he Survey</a:t>
            </a:r>
          </a:p>
        </p:txBody>
      </p:sp>
      <p:pic>
        <p:nvPicPr>
          <p:cNvPr id="186" name="starry-background_short.jpg" descr="starry-background_short.jpg"/>
          <p:cNvPicPr>
            <a:picLocks noChangeAspect="1"/>
          </p:cNvPicPr>
          <p:nvPr/>
        </p:nvPicPr>
        <p:blipFill>
          <a:blip r:embed="rId6"/>
          <a:srcRect t="11155" b="76019"/>
          <a:stretch>
            <a:fillRect/>
          </a:stretch>
        </p:blipFill>
        <p:spPr>
          <a:xfrm rot="10800000" flipH="1">
            <a:off x="-21267" y="5829925"/>
            <a:ext cx="12254543" cy="1040303"/>
          </a:xfrm>
          <a:prstGeom prst="rect">
            <a:avLst/>
          </a:prstGeom>
          <a:ln w="12700">
            <a:miter lim="400000"/>
          </a:ln>
        </p:spPr>
      </p:pic>
      <p:sp>
        <p:nvSpPr>
          <p:cNvPr id="187" name="Platinum Sponsors"/>
          <p:cNvSpPr txBox="1"/>
          <p:nvPr/>
        </p:nvSpPr>
        <p:spPr>
          <a:xfrm>
            <a:off x="8566451" y="6228296"/>
            <a:ext cx="2376580"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2500" b="1" i="1">
                <a:solidFill>
                  <a:srgbClr val="173D6D"/>
                </a:solidFill>
                <a:latin typeface="Lato-Black"/>
                <a:ea typeface="Lato-Black"/>
                <a:cs typeface="Lato-Black"/>
                <a:sym typeface="Lato-Black"/>
              </a:defRPr>
            </a:lvl1pPr>
          </a:lstStyle>
          <a:p>
            <a:pPr algn="ctr" defTabSz="1219169" hangingPunct="0"/>
            <a:r>
              <a:rPr sz="1250" kern="0"/>
              <a:t>Coffee Sponsor</a:t>
            </a:r>
          </a:p>
        </p:txBody>
      </p:sp>
      <p:pic>
        <p:nvPicPr>
          <p:cNvPr id="188" name="Buffalo-Limo-Logo-17-logo-tag-BW.png" descr="Buffalo-Limo-Logo-17-logo-tag-BW.png"/>
          <p:cNvPicPr>
            <a:picLocks noChangeAspect="1"/>
          </p:cNvPicPr>
          <p:nvPr/>
        </p:nvPicPr>
        <p:blipFill>
          <a:blip r:embed="rId7"/>
          <a:srcRect l="8900" r="8900"/>
          <a:stretch>
            <a:fillRect/>
          </a:stretch>
        </p:blipFill>
        <p:spPr>
          <a:xfrm>
            <a:off x="10501792" y="5904435"/>
            <a:ext cx="1110443" cy="900624"/>
          </a:xfrm>
          <a:prstGeom prst="rect">
            <a:avLst/>
          </a:prstGeom>
          <a:ln w="12700">
            <a:miter lim="400000"/>
          </a:ln>
        </p:spPr>
      </p:pic>
      <p:sp>
        <p:nvSpPr>
          <p:cNvPr id="189" name="Platinum Sponsors"/>
          <p:cNvSpPr txBox="1"/>
          <p:nvPr/>
        </p:nvSpPr>
        <p:spPr>
          <a:xfrm>
            <a:off x="-166559" y="6228296"/>
            <a:ext cx="2376579" cy="243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2500" b="1" i="1">
                <a:solidFill>
                  <a:srgbClr val="173D6D"/>
                </a:solidFill>
                <a:latin typeface="Lato-Black"/>
                <a:ea typeface="Lato-Black"/>
                <a:cs typeface="Lato-Black"/>
                <a:sym typeface="Lato-Black"/>
              </a:defRPr>
            </a:lvl1pPr>
          </a:lstStyle>
          <a:p>
            <a:pPr algn="ctr" defTabSz="1219169" hangingPunct="0"/>
            <a:r>
              <a:rPr sz="1250" kern="0"/>
              <a:t>AV Sponsor</a:t>
            </a:r>
          </a:p>
        </p:txBody>
      </p:sp>
      <p:pic>
        <p:nvPicPr>
          <p:cNvPr id="190" name="02 LA-Stacked_Logo-Dark1.png" descr="02 LA-Stacked_Logo-Dark1.png"/>
          <p:cNvPicPr>
            <a:picLocks noChangeAspect="1"/>
          </p:cNvPicPr>
          <p:nvPr/>
        </p:nvPicPr>
        <p:blipFill>
          <a:blip r:embed="rId8"/>
          <a:stretch>
            <a:fillRect/>
          </a:stretch>
        </p:blipFill>
        <p:spPr>
          <a:xfrm>
            <a:off x="1678341" y="5994531"/>
            <a:ext cx="1100497" cy="72983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AF20A80-E17B-CDCE-6612-199D524D9DE1}"/>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215D8349-DDD9-E6E9-177C-BD1550574A14}"/>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6</a:t>
            </a:fld>
            <a:endParaRPr lang="en-US" sz="1200" b="1" dirty="0">
              <a:solidFill>
                <a:prstClr val="white"/>
              </a:solidFill>
              <a:latin typeface="Gilroy" panose="00000500000000000000" pitchFamily="50" charset="0"/>
            </a:endParaRPr>
          </a:p>
        </p:txBody>
      </p:sp>
      <p:sp>
        <p:nvSpPr>
          <p:cNvPr id="4" name="Title 1">
            <a:extLst>
              <a:ext uri="{FF2B5EF4-FFF2-40B4-BE49-F238E27FC236}">
                <a16:creationId xmlns:a16="http://schemas.microsoft.com/office/drawing/2014/main" id="{4E3FD0CA-5BF4-309C-8D6E-5841C53B1CBE}"/>
              </a:ext>
            </a:extLst>
          </p:cNvPr>
          <p:cNvSpPr txBox="1">
            <a:spLocks/>
          </p:cNvSpPr>
          <p:nvPr/>
        </p:nvSpPr>
        <p:spPr>
          <a:xfrm>
            <a:off x="866775" y="1689027"/>
            <a:ext cx="10243609" cy="8663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r>
              <a:rPr lang="en-US" sz="5000" b="1" dirty="0">
                <a:solidFill>
                  <a:prstClr val="white"/>
                </a:solidFill>
                <a:effectLst>
                  <a:outerShdw blurRad="38100" dist="38100" dir="2700000" algn="tl">
                    <a:srgbClr val="000000">
                      <a:alpha val="43137"/>
                    </a:srgbClr>
                  </a:outerShdw>
                </a:effectLst>
                <a:latin typeface="Gilroy ExtraBold" panose="00000900000000000000" pitchFamily="50" charset="0"/>
                <a:cs typeface="Helvetica Neue"/>
              </a:rPr>
              <a:t>Logistics</a:t>
            </a:r>
          </a:p>
          <a:p>
            <a:pPr>
              <a:defRPr/>
            </a:pPr>
            <a:endParaRPr lang="en-US" sz="4000" b="1" dirty="0">
              <a:solidFill>
                <a:prstClr val="white"/>
              </a:solidFill>
              <a:latin typeface="Gilroy ExtraBold" panose="00000900000000000000" pitchFamily="50" charset="0"/>
              <a:cs typeface="Helvetica Neue"/>
            </a:endParaRPr>
          </a:p>
          <a:p>
            <a:pPr>
              <a:defRPr/>
            </a:pPr>
            <a:endParaRPr lang="en-US" sz="4000" b="1" dirty="0">
              <a:solidFill>
                <a:prstClr val="white"/>
              </a:solidFill>
              <a:latin typeface="Gilroy ExtraBold" panose="00000900000000000000" pitchFamily="50" charset="0"/>
              <a:cs typeface="Helvetica Neue"/>
            </a:endParaRPr>
          </a:p>
        </p:txBody>
      </p:sp>
      <p:sp>
        <p:nvSpPr>
          <p:cNvPr id="5" name="Content Placeholder 2">
            <a:extLst>
              <a:ext uri="{FF2B5EF4-FFF2-40B4-BE49-F238E27FC236}">
                <a16:creationId xmlns:a16="http://schemas.microsoft.com/office/drawing/2014/main" id="{5527613F-6607-934C-558D-F78FC7165616}"/>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2" name="TextBox 1">
            <a:extLst>
              <a:ext uri="{FF2B5EF4-FFF2-40B4-BE49-F238E27FC236}">
                <a16:creationId xmlns:a16="http://schemas.microsoft.com/office/drawing/2014/main" id="{2E430D96-E5C6-07DF-373A-CA19AB48D51F}"/>
              </a:ext>
            </a:extLst>
          </p:cNvPr>
          <p:cNvSpPr txBox="1"/>
          <p:nvPr/>
        </p:nvSpPr>
        <p:spPr>
          <a:xfrm>
            <a:off x="1495425" y="2284597"/>
            <a:ext cx="8994327" cy="2369880"/>
          </a:xfrm>
          <a:prstGeom prst="rect">
            <a:avLst/>
          </a:prstGeom>
          <a:noFill/>
        </p:spPr>
        <p:txBody>
          <a:bodyPr wrap="square" rtlCol="0">
            <a:spAutoFit/>
          </a:bodyPr>
          <a:lstStyle/>
          <a:p>
            <a:pPr marL="571500" indent="-571500">
              <a:spcAft>
                <a:spcPts val="2400"/>
              </a:spcAft>
              <a:buFont typeface="Wingdings" panose="05000000000000000000" pitchFamily="2" charset="2"/>
              <a:buChar char="§"/>
            </a:pPr>
            <a:r>
              <a:rPr lang="en-US" sz="3600" b="1" dirty="0">
                <a:solidFill>
                  <a:schemeClr val="bg1"/>
                </a:solidFill>
                <a:latin typeface="Helvetica Neue"/>
                <a:cs typeface="Helvetica Neue"/>
              </a:rPr>
              <a:t>Timing / Agenda</a:t>
            </a:r>
          </a:p>
          <a:p>
            <a:pPr marL="571500" indent="-571500">
              <a:spcAft>
                <a:spcPts val="2400"/>
              </a:spcAft>
              <a:buFont typeface="Wingdings" panose="05000000000000000000" pitchFamily="2" charset="2"/>
              <a:buChar char="§"/>
            </a:pPr>
            <a:r>
              <a:rPr lang="en-US" sz="3600" b="1" dirty="0">
                <a:solidFill>
                  <a:schemeClr val="bg1"/>
                </a:solidFill>
                <a:latin typeface="Helvetica Neue"/>
                <a:cs typeface="Helvetica Neue"/>
              </a:rPr>
              <a:t>Phones – Turn Off / Set to Vibrate</a:t>
            </a:r>
          </a:p>
          <a:p>
            <a:pPr marL="571500" indent="-571500">
              <a:spcAft>
                <a:spcPts val="2400"/>
              </a:spcAft>
              <a:buFont typeface="Wingdings" panose="05000000000000000000" pitchFamily="2" charset="2"/>
              <a:buChar char="§"/>
            </a:pPr>
            <a:r>
              <a:rPr lang="en-US" sz="3600" b="1" dirty="0">
                <a:solidFill>
                  <a:schemeClr val="bg1"/>
                </a:solidFill>
                <a:latin typeface="Helvetica Neue"/>
                <a:cs typeface="Helvetica Neue"/>
              </a:rPr>
              <a:t>Participate and Ask Questions </a:t>
            </a:r>
          </a:p>
        </p:txBody>
      </p:sp>
    </p:spTree>
    <p:extLst>
      <p:ext uri="{BB962C8B-B14F-4D97-AF65-F5344CB8AC3E}">
        <p14:creationId xmlns:p14="http://schemas.microsoft.com/office/powerpoint/2010/main" val="368600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52394C2-FD76-DB2D-C09E-40D7E21FB006}"/>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74B2F874-782A-3A34-A33A-32C94B4E5144}"/>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7</a:t>
            </a:fld>
            <a:endParaRPr lang="en-US" sz="1200" b="1" dirty="0">
              <a:solidFill>
                <a:prstClr val="white"/>
              </a:solidFill>
              <a:latin typeface="Gilroy" panose="00000500000000000000" pitchFamily="50" charset="0"/>
            </a:endParaRPr>
          </a:p>
        </p:txBody>
      </p:sp>
      <p:sp>
        <p:nvSpPr>
          <p:cNvPr id="4" name="Title 1">
            <a:extLst>
              <a:ext uri="{FF2B5EF4-FFF2-40B4-BE49-F238E27FC236}">
                <a16:creationId xmlns:a16="http://schemas.microsoft.com/office/drawing/2014/main" id="{2B6E53AD-5071-0B9B-A4FB-D6AAA6A21AD2}"/>
              </a:ext>
            </a:extLst>
          </p:cNvPr>
          <p:cNvSpPr txBox="1">
            <a:spLocks/>
          </p:cNvSpPr>
          <p:nvPr/>
        </p:nvSpPr>
        <p:spPr>
          <a:xfrm>
            <a:off x="1024044" y="1428954"/>
            <a:ext cx="9715500" cy="8663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r>
              <a:rPr lang="en-US" sz="5000" b="1" dirty="0">
                <a:solidFill>
                  <a:prstClr val="white"/>
                </a:solidFill>
                <a:effectLst>
                  <a:outerShdw blurRad="38100" dist="38100" dir="2700000" algn="tl">
                    <a:srgbClr val="000000">
                      <a:alpha val="43137"/>
                    </a:srgbClr>
                  </a:outerShdw>
                </a:effectLst>
                <a:latin typeface="Gilroy ExtraBold" panose="00000900000000000000" pitchFamily="50" charset="0"/>
                <a:cs typeface="Helvetica Neue"/>
              </a:rPr>
              <a:t>Agenda</a:t>
            </a:r>
          </a:p>
          <a:p>
            <a:pPr>
              <a:defRPr/>
            </a:pPr>
            <a:endParaRPr lang="en-US" sz="4000" b="1" dirty="0">
              <a:solidFill>
                <a:prstClr val="white"/>
              </a:solidFill>
              <a:latin typeface="Gilroy ExtraBold" panose="00000900000000000000" pitchFamily="50" charset="0"/>
              <a:cs typeface="Helvetica Neue"/>
            </a:endParaRPr>
          </a:p>
          <a:p>
            <a:pPr>
              <a:defRPr/>
            </a:pPr>
            <a:endParaRPr lang="en-US" sz="4000" b="1" dirty="0">
              <a:solidFill>
                <a:prstClr val="white"/>
              </a:solidFill>
              <a:latin typeface="Gilroy ExtraBold" panose="00000900000000000000" pitchFamily="50" charset="0"/>
              <a:cs typeface="Helvetica Neue"/>
            </a:endParaRPr>
          </a:p>
        </p:txBody>
      </p:sp>
      <p:sp>
        <p:nvSpPr>
          <p:cNvPr id="5" name="Content Placeholder 2">
            <a:extLst>
              <a:ext uri="{FF2B5EF4-FFF2-40B4-BE49-F238E27FC236}">
                <a16:creationId xmlns:a16="http://schemas.microsoft.com/office/drawing/2014/main" id="{94C0FA05-B396-3B9D-7A56-E56968559DB5}"/>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3" name="TextBox 2">
            <a:extLst>
              <a:ext uri="{FF2B5EF4-FFF2-40B4-BE49-F238E27FC236}">
                <a16:creationId xmlns:a16="http://schemas.microsoft.com/office/drawing/2014/main" id="{FDA4C637-D60B-8F8E-ED5C-3632C961B3C5}"/>
              </a:ext>
            </a:extLst>
          </p:cNvPr>
          <p:cNvSpPr txBox="1"/>
          <p:nvPr/>
        </p:nvSpPr>
        <p:spPr>
          <a:xfrm>
            <a:off x="1362075" y="1862126"/>
            <a:ext cx="9039439" cy="3216265"/>
          </a:xfrm>
          <a:prstGeom prst="rect">
            <a:avLst/>
          </a:prstGeom>
          <a:noFill/>
        </p:spPr>
        <p:txBody>
          <a:bodyPr wrap="square" rtlCol="0">
            <a:spAutoFit/>
          </a:bodyPr>
          <a:lstStyle/>
          <a:p>
            <a:pPr marL="571500" indent="-571500">
              <a:spcAft>
                <a:spcPts val="3000"/>
              </a:spcAft>
              <a:buFont typeface="Wingdings" panose="05000000000000000000" pitchFamily="2" charset="2"/>
              <a:buChar char="§"/>
            </a:pPr>
            <a:r>
              <a:rPr lang="en-US" sz="3200" b="1" dirty="0">
                <a:solidFill>
                  <a:schemeClr val="bg1"/>
                </a:solidFill>
                <a:latin typeface="Helvetica Neue"/>
                <a:cs typeface="Helvetica Neue"/>
              </a:rPr>
              <a:t>The Different Generations at Work</a:t>
            </a:r>
          </a:p>
          <a:p>
            <a:pPr marL="571500" indent="-571500">
              <a:spcAft>
                <a:spcPts val="3000"/>
              </a:spcAft>
              <a:buFont typeface="Wingdings" panose="05000000000000000000" pitchFamily="2" charset="2"/>
              <a:buChar char="§"/>
            </a:pPr>
            <a:r>
              <a:rPr lang="en-US" sz="3200" b="1" dirty="0">
                <a:solidFill>
                  <a:schemeClr val="bg1"/>
                </a:solidFill>
                <a:latin typeface="Helvetica Neue"/>
                <a:cs typeface="Helvetica Neue"/>
              </a:rPr>
              <a:t>Managing Multiple Generations</a:t>
            </a:r>
          </a:p>
          <a:p>
            <a:pPr marL="571500" indent="-571500">
              <a:spcAft>
                <a:spcPts val="3000"/>
              </a:spcAft>
              <a:buFont typeface="Wingdings" panose="05000000000000000000" pitchFamily="2" charset="2"/>
              <a:buChar char="§"/>
            </a:pPr>
            <a:r>
              <a:rPr lang="en-US" sz="3200" b="1" dirty="0">
                <a:solidFill>
                  <a:schemeClr val="bg1"/>
                </a:solidFill>
                <a:latin typeface="Helvetica Neue"/>
                <a:cs typeface="Helvetica Neue"/>
              </a:rPr>
              <a:t>Exploring Generational Challenges</a:t>
            </a:r>
          </a:p>
          <a:p>
            <a:pPr marL="571500" indent="-571500">
              <a:spcAft>
                <a:spcPts val="3000"/>
              </a:spcAft>
              <a:buFont typeface="Wingdings" panose="05000000000000000000" pitchFamily="2" charset="2"/>
              <a:buChar char="§"/>
            </a:pPr>
            <a:r>
              <a:rPr lang="en-US" sz="3200" b="1" dirty="0">
                <a:solidFill>
                  <a:schemeClr val="bg1"/>
                </a:solidFill>
                <a:latin typeface="Helvetica Neue"/>
                <a:cs typeface="Helvetica Neue"/>
              </a:rPr>
              <a:t>Strategies and Best Practices for Success</a:t>
            </a:r>
          </a:p>
        </p:txBody>
      </p:sp>
    </p:spTree>
    <p:extLst>
      <p:ext uri="{BB962C8B-B14F-4D97-AF65-F5344CB8AC3E}">
        <p14:creationId xmlns:p14="http://schemas.microsoft.com/office/powerpoint/2010/main" val="3393380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FF10BB-4C50-2D93-51AE-4F972EB0B6F6}"/>
            </a:ext>
          </a:extLst>
        </p:cNvPr>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B57F3C81-87CB-D6D9-3786-860200662354}"/>
              </a:ext>
            </a:extLst>
          </p:cNvPr>
          <p:cNvSpPr>
            <a:spLocks noGrp="1"/>
          </p:cNvSpPr>
          <p:nvPr>
            <p:ph type="sldNum" sz="quarter" idx="12"/>
          </p:nvPr>
        </p:nvSpPr>
        <p:spPr>
          <a:xfrm>
            <a:off x="10058400" y="6295392"/>
            <a:ext cx="409303" cy="365125"/>
          </a:xfrm>
        </p:spPr>
        <p:txBody>
          <a:bodyPr/>
          <a:lstStyle/>
          <a:p>
            <a:pPr>
              <a:defRPr/>
            </a:pPr>
            <a:fld id="{DCCE9ACF-AE0F-437B-96EC-6B3AB89319E9}" type="slidenum">
              <a:rPr lang="en-US" sz="1200" b="1">
                <a:solidFill>
                  <a:prstClr val="white"/>
                </a:solidFill>
                <a:latin typeface="Gilroy" panose="00000500000000000000" pitchFamily="50" charset="0"/>
              </a:rPr>
              <a:pPr>
                <a:defRPr/>
              </a:pPr>
              <a:t>8</a:t>
            </a:fld>
            <a:endParaRPr lang="en-US" sz="1200" b="1" dirty="0">
              <a:solidFill>
                <a:prstClr val="white"/>
              </a:solidFill>
              <a:latin typeface="Gilroy" panose="00000500000000000000" pitchFamily="50" charset="0"/>
            </a:endParaRPr>
          </a:p>
        </p:txBody>
      </p:sp>
      <p:sp>
        <p:nvSpPr>
          <p:cNvPr id="4" name="Title 1">
            <a:extLst>
              <a:ext uri="{FF2B5EF4-FFF2-40B4-BE49-F238E27FC236}">
                <a16:creationId xmlns:a16="http://schemas.microsoft.com/office/drawing/2014/main" id="{B346455A-AC1B-AF7B-0588-2E15BC7FE200}"/>
              </a:ext>
            </a:extLst>
          </p:cNvPr>
          <p:cNvSpPr txBox="1">
            <a:spLocks/>
          </p:cNvSpPr>
          <p:nvPr/>
        </p:nvSpPr>
        <p:spPr>
          <a:xfrm>
            <a:off x="1524000" y="2942657"/>
            <a:ext cx="9144000" cy="8663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0" i="0" u="none" kern="1200">
                <a:solidFill>
                  <a:schemeClr val="tx1"/>
                </a:solidFill>
                <a:latin typeface="+mj-lt"/>
                <a:ea typeface="+mj-ea"/>
                <a:cs typeface="+mj-cs"/>
              </a:defRPr>
            </a:lvl1pPr>
          </a:lstStyle>
          <a:p>
            <a:pPr>
              <a:defRPr/>
            </a:pPr>
            <a:endParaRPr lang="en-US" sz="4000" b="1" dirty="0">
              <a:solidFill>
                <a:prstClr val="white"/>
              </a:solidFill>
              <a:latin typeface="Gilroy ExtraBold" panose="00000900000000000000" pitchFamily="50" charset="0"/>
              <a:cs typeface="Helvetica Neue"/>
            </a:endParaRPr>
          </a:p>
          <a:p>
            <a:pPr>
              <a:defRPr/>
            </a:pPr>
            <a:endParaRPr lang="en-US" sz="4000" b="1" dirty="0">
              <a:solidFill>
                <a:prstClr val="white"/>
              </a:solidFill>
              <a:latin typeface="Gilroy ExtraBold" panose="00000900000000000000" pitchFamily="50" charset="0"/>
              <a:cs typeface="Helvetica Neue"/>
            </a:endParaRPr>
          </a:p>
        </p:txBody>
      </p:sp>
      <p:sp>
        <p:nvSpPr>
          <p:cNvPr id="5" name="Content Placeholder 2">
            <a:extLst>
              <a:ext uri="{FF2B5EF4-FFF2-40B4-BE49-F238E27FC236}">
                <a16:creationId xmlns:a16="http://schemas.microsoft.com/office/drawing/2014/main" id="{B872E6A6-6575-B9CB-522D-A8D20558C2FC}"/>
              </a:ext>
            </a:extLst>
          </p:cNvPr>
          <p:cNvSpPr txBox="1">
            <a:spLocks/>
          </p:cNvSpPr>
          <p:nvPr/>
        </p:nvSpPr>
        <p:spPr>
          <a:xfrm>
            <a:off x="2478720" y="2942656"/>
            <a:ext cx="7234560" cy="198033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b="0" i="0" u="none"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4000" b="1" dirty="0">
              <a:solidFill>
                <a:prstClr val="white"/>
              </a:solidFill>
              <a:latin typeface="Gilroy" panose="00000500000000000000" pitchFamily="50" charset="0"/>
              <a:cs typeface="Leelawadee" pitchFamily="34" charset="-34"/>
            </a:endParaRPr>
          </a:p>
        </p:txBody>
      </p:sp>
      <p:sp>
        <p:nvSpPr>
          <p:cNvPr id="3" name="TextBox 2">
            <a:extLst>
              <a:ext uri="{FF2B5EF4-FFF2-40B4-BE49-F238E27FC236}">
                <a16:creationId xmlns:a16="http://schemas.microsoft.com/office/drawing/2014/main" id="{D915BF16-321F-AC52-C39B-000C9C39C935}"/>
              </a:ext>
            </a:extLst>
          </p:cNvPr>
          <p:cNvSpPr txBox="1"/>
          <p:nvPr/>
        </p:nvSpPr>
        <p:spPr>
          <a:xfrm>
            <a:off x="3048000" y="2609383"/>
            <a:ext cx="6096000" cy="1323439"/>
          </a:xfrm>
          <a:prstGeom prst="rect">
            <a:avLst/>
          </a:prstGeom>
          <a:noFill/>
        </p:spPr>
        <p:txBody>
          <a:bodyPr wrap="square">
            <a:spAutoFit/>
          </a:bodyPr>
          <a:lstStyle/>
          <a:p>
            <a:pPr algn="ctr">
              <a:defRPr/>
            </a:pPr>
            <a:r>
              <a:rPr lang="en-US" sz="8000" b="1" dirty="0">
                <a:solidFill>
                  <a:prstClr val="white"/>
                </a:solidFill>
                <a:effectLst>
                  <a:outerShdw blurRad="38100" dist="38100" dir="2700000" algn="tl">
                    <a:srgbClr val="000000">
                      <a:alpha val="43137"/>
                    </a:srgbClr>
                  </a:outerShdw>
                </a:effectLst>
                <a:latin typeface="Gilroy ExtraBold" panose="00000900000000000000" pitchFamily="50" charset="0"/>
                <a:cs typeface="Helvetica Neue"/>
              </a:rPr>
              <a:t>Generations</a:t>
            </a:r>
          </a:p>
        </p:txBody>
      </p:sp>
    </p:spTree>
    <p:extLst>
      <p:ext uri="{BB962C8B-B14F-4D97-AF65-F5344CB8AC3E}">
        <p14:creationId xmlns:p14="http://schemas.microsoft.com/office/powerpoint/2010/main" val="89411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163508" y="6147775"/>
            <a:ext cx="2133600" cy="365125"/>
          </a:xfrm>
        </p:spPr>
        <p:txBody>
          <a:bodyPr/>
          <a:lstStyle/>
          <a:p>
            <a:fld id="{C73475C5-48EA-8747-BE21-9D145B7CB0E4}" type="slidenum">
              <a:rPr lang="en-US" sz="1600" b="1">
                <a:solidFill>
                  <a:srgbClr val="FFFFFF"/>
                </a:solidFill>
              </a:rPr>
              <a:t>9</a:t>
            </a:fld>
            <a:endParaRPr lang="en-US" sz="1600" b="1" dirty="0">
              <a:solidFill>
                <a:srgbClr val="FFFFFF"/>
              </a:solidFill>
            </a:endParaRPr>
          </a:p>
        </p:txBody>
      </p:sp>
      <p:sp>
        <p:nvSpPr>
          <p:cNvPr id="8" name="TextBox 7"/>
          <p:cNvSpPr txBox="1"/>
          <p:nvPr/>
        </p:nvSpPr>
        <p:spPr>
          <a:xfrm>
            <a:off x="2561691" y="6522272"/>
            <a:ext cx="7999966" cy="307777"/>
          </a:xfrm>
          <a:prstGeom prst="rect">
            <a:avLst/>
          </a:prstGeom>
          <a:noFill/>
        </p:spPr>
        <p:txBody>
          <a:bodyPr wrap="square" rtlCol="0">
            <a:spAutoFit/>
          </a:bodyPr>
          <a:lstStyle/>
          <a:p>
            <a:pPr algn="ctr"/>
            <a:r>
              <a:rPr lang="en-US" sz="700" dirty="0">
                <a:solidFill>
                  <a:schemeClr val="bg1"/>
                </a:solidFill>
                <a:cs typeface="BauerBodoni"/>
              </a:rPr>
              <a:t>Managing a Multi-Generational Workforce – </a:t>
            </a:r>
            <a:r>
              <a:rPr lang="en-US" sz="700" dirty="0">
                <a:solidFill>
                  <a:schemeClr val="bg1"/>
                </a:solidFill>
              </a:rPr>
              <a:t>CONFIDENTIAL – See disclaimer on limitations of use of these materials at the end of this deck. </a:t>
            </a:r>
          </a:p>
          <a:p>
            <a:pPr algn="ctr"/>
            <a:endParaRPr lang="en-US" sz="700" dirty="0">
              <a:solidFill>
                <a:schemeClr val="bg1"/>
              </a:solidFill>
              <a:cs typeface="BauerBodoni"/>
            </a:endParaRPr>
          </a:p>
        </p:txBody>
      </p:sp>
      <p:sp>
        <p:nvSpPr>
          <p:cNvPr id="6" name="TextBox 5">
            <a:extLst>
              <a:ext uri="{FF2B5EF4-FFF2-40B4-BE49-F238E27FC236}">
                <a16:creationId xmlns:a16="http://schemas.microsoft.com/office/drawing/2014/main" id="{A8530C15-FAD0-4DA7-B36C-372B2420A716}"/>
              </a:ext>
            </a:extLst>
          </p:cNvPr>
          <p:cNvSpPr txBox="1"/>
          <p:nvPr/>
        </p:nvSpPr>
        <p:spPr>
          <a:xfrm>
            <a:off x="600074" y="181840"/>
            <a:ext cx="3343275" cy="707886"/>
          </a:xfrm>
          <a:prstGeom prst="rect">
            <a:avLst/>
          </a:prstGeom>
          <a:noFill/>
        </p:spPr>
        <p:txBody>
          <a:bodyPr wrap="square" rtlCol="0">
            <a:spAutoFit/>
          </a:bodyPr>
          <a:lstStyle/>
          <a:p>
            <a:r>
              <a:rPr lang="en-US" sz="4000" b="1" dirty="0">
                <a:solidFill>
                  <a:srgbClr val="4F9DB2"/>
                </a:solidFill>
                <a:effectLst>
                  <a:outerShdw blurRad="38100" dist="38100" dir="2700000" algn="tl">
                    <a:srgbClr val="000000">
                      <a:alpha val="43137"/>
                    </a:srgbClr>
                  </a:outerShdw>
                </a:effectLst>
                <a:latin typeface="Helvetica Neue" panose="02000503000000020004"/>
              </a:rPr>
              <a:t>Generations</a:t>
            </a:r>
          </a:p>
        </p:txBody>
      </p:sp>
      <p:sp>
        <p:nvSpPr>
          <p:cNvPr id="3" name="TextBox 2">
            <a:extLst>
              <a:ext uri="{FF2B5EF4-FFF2-40B4-BE49-F238E27FC236}">
                <a16:creationId xmlns:a16="http://schemas.microsoft.com/office/drawing/2014/main" id="{415A852A-EFB0-1F75-9AFD-A76338355F59}"/>
              </a:ext>
            </a:extLst>
          </p:cNvPr>
          <p:cNvSpPr txBox="1"/>
          <p:nvPr/>
        </p:nvSpPr>
        <p:spPr>
          <a:xfrm>
            <a:off x="9337965" y="2992581"/>
            <a:ext cx="848308" cy="400110"/>
          </a:xfrm>
          <a:prstGeom prst="rect">
            <a:avLst/>
          </a:prstGeom>
          <a:noFill/>
        </p:spPr>
        <p:txBody>
          <a:bodyPr wrap="square" rtlCol="0">
            <a:spAutoFit/>
          </a:bodyPr>
          <a:lstStyle/>
          <a:p>
            <a:r>
              <a:rPr lang="en-US" sz="2000" b="1" dirty="0">
                <a:solidFill>
                  <a:srgbClr val="1F497D"/>
                </a:solidFill>
                <a:latin typeface="Abadi" panose="020B0604020104020204" pitchFamily="34" charset="0"/>
              </a:rPr>
              <a:t>2019</a:t>
            </a:r>
          </a:p>
        </p:txBody>
      </p:sp>
      <p:pic>
        <p:nvPicPr>
          <p:cNvPr id="4" name="Picture 3">
            <a:extLst>
              <a:ext uri="{FF2B5EF4-FFF2-40B4-BE49-F238E27FC236}">
                <a16:creationId xmlns:a16="http://schemas.microsoft.com/office/drawing/2014/main" id="{7F5FD815-27F3-F71A-C54F-45F1CDAE5257}"/>
              </a:ext>
            </a:extLst>
          </p:cNvPr>
          <p:cNvPicPr>
            <a:picLocks noChangeAspect="1"/>
          </p:cNvPicPr>
          <p:nvPr/>
        </p:nvPicPr>
        <p:blipFill>
          <a:blip r:embed="rId2"/>
          <a:stretch>
            <a:fillRect/>
          </a:stretch>
        </p:blipFill>
        <p:spPr>
          <a:xfrm>
            <a:off x="381000" y="863590"/>
            <a:ext cx="11430000" cy="5966459"/>
          </a:xfrm>
          <a:prstGeom prst="rect">
            <a:avLst/>
          </a:prstGeom>
        </p:spPr>
      </p:pic>
    </p:spTree>
    <p:extLst>
      <p:ext uri="{BB962C8B-B14F-4D97-AF65-F5344CB8AC3E}">
        <p14:creationId xmlns:p14="http://schemas.microsoft.com/office/powerpoint/2010/main" val="1725072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15&quot;&gt;&lt;property id=&quot;20148&quot; value=&quot;5&quot;/&gt;&lt;property id=&quot;20300&quot; value=&quot;Slide 2 - &amp;quot;Logistics&amp;quot;&quot;/&gt;&lt;property id=&quot;20307&quot; value=&quot;295&quot;/&gt;&lt;/object&gt;&lt;object type=&quot;3&quot; unique_id=&quot;10016&quot;&gt;&lt;property id=&quot;20148&quot; value=&quot;5&quot;/&gt;&lt;property id=&quot;20300&quot; value=&quot;Slide 3 - &amp;quot;What do you think?&amp;quot;&quot;/&gt;&lt;property id=&quot;20307&quot; value=&quot;278&quot;/&gt;&lt;/object&gt;&lt;object type=&quot;3&quot; unique_id=&quot;10017&quot;&gt;&lt;property id=&quot;20148&quot; value=&quot;5&quot;/&gt;&lt;property id=&quot;20300&quot; value=&quot;Slide 4 - &amp;quot;Legal Definition&amp;quot;&quot;/&gt;&lt;property id=&quot;20307&quot; value=&quot;296&quot;/&gt;&lt;/object&gt;&lt;object type=&quot;3&quot; unique_id=&quot;10018&quot;&gt;&lt;property id=&quot;20148&quot; value=&quot;5&quot;/&gt;&lt;property id=&quot;20300&quot; value=&quot;Slide 5 - &amp;quot;Types of Harassment&amp;quot;&quot;/&gt;&lt;property id=&quot;20307&quot; value=&quot;279&quot;/&gt;&lt;/object&gt;&lt;object type=&quot;3&quot; unique_id=&quot;10019&quot;&gt;&lt;property id=&quot;20148&quot; value=&quot;5&quot;/&gt;&lt;property id=&quot;20300&quot; value=&quot;Slide 6 - &amp;quot;Discrimination and Harassment&amp;quot;&quot;/&gt;&lt;property id=&quot;20307&quot; value=&quot;280&quot;/&gt;&lt;/object&gt;&lt;object type=&quot;3&quot; unique_id=&quot;10020&quot;&gt;&lt;property id=&quot;20148&quot; value=&quot;5&quot;/&gt;&lt;property id=&quot;20300&quot; value=&quot;Slide 8 - &amp;quot;Bullying&amp;quot;&quot;/&gt;&lt;property id=&quot;20307&quot; value=&quot;282&quot;/&gt;&lt;/object&gt;&lt;object type=&quot;3&quot; unique_id=&quot;10021&quot;&gt;&lt;property id=&quot;20148&quot; value=&quot;5&quot;/&gt;&lt;property id=&quot;20300&quot; value=&quot;Slide 7 - &amp;quot;Freedom of Speech, Expression and  Right to Privacy&amp;quot;&quot;/&gt;&lt;property id=&quot;20307&quot; value=&quot;283&quot;/&gt;&lt;/object&gt;&lt;object type=&quot;3&quot; unique_id=&quot;10022&quot;&gt;&lt;property id=&quot;20148&quot; value=&quot;5&quot;/&gt;&lt;property id=&quot;20300&quot; value=&quot;Slide 10 - &amp;quot;Bases of Liability&amp;quot;&quot;/&gt;&lt;property id=&quot;20307&quot; value=&quot;284&quot;/&gt;&lt;/object&gt;&lt;object type=&quot;3&quot; unique_id=&quot;10023&quot;&gt;&lt;property id=&quot;20148&quot; value=&quot;5&quot;/&gt;&lt;property id=&quot;20300&quot; value=&quot;Slide 11 - &amp;quot;Intent vs. Perception&amp;quot;&quot;/&gt;&lt;property id=&quot;20307&quot; value=&quot;285&quot;/&gt;&lt;/object&gt;&lt;object type=&quot;3&quot; unique_id=&quot;10024&quot;&gt;&lt;property id=&quot;20148&quot; value=&quot;5&quot;/&gt;&lt;property id=&quot;20300&quot; value=&quot;Slide 12 - &amp;quot;Reasonable Person Standard&amp;quot;&quot;/&gt;&lt;property id=&quot;20307&quot; value=&quot;297&quot;/&gt;&lt;/object&gt;&lt;object type=&quot;3&quot; unique_id=&quot;10025&quot;&gt;&lt;property id=&quot;20148&quot; value=&quot;5&quot;/&gt;&lt;property id=&quot;20300&quot; value=&quot;Slide 13 - &amp;quot;Examples of Harassing Conduct&amp;quot;&quot;/&gt;&lt;property id=&quot;20307&quot; value=&quot;286&quot;/&gt;&lt;/object&gt;&lt;object type=&quot;3&quot; unique_id=&quot;10026&quot;&gt;&lt;property id=&quot;20148&quot; value=&quot;5&quot;/&gt;&lt;property id=&quot;20300&quot; value=&quot;Slide 14 - &amp;quot;Touching Sexual &amp;amp; Non-Sexual Nature&amp;quot;&quot;/&gt;&lt;property id=&quot;20307&quot; value=&quot;287&quot;/&gt;&lt;/object&gt;&lt;object type=&quot;3&quot; unique_id=&quot;10027&quot;&gt;&lt;property id=&quot;20148&quot; value=&quot;5&quot;/&gt;&lt;property id=&quot;20300&quot; value=&quot;Slide 15 - &amp;quot;Verbal Harassment&amp;quot;&quot;/&gt;&lt;property id=&quot;20307&quot; value=&quot;288&quot;/&gt;&lt;/object&gt;&lt;object type=&quot;3&quot; unique_id=&quot;10028&quot;&gt;&lt;property id=&quot;20148&quot; value=&quot;5&quot;/&gt;&lt;property id=&quot;20300&quot; value=&quot;Slide 16 - &amp;quot;Non-Verbal Behavior &amp;quot;&quot;/&gt;&lt;property id=&quot;20307&quot; value=&quot;289&quot;/&gt;&lt;/object&gt;&lt;object type=&quot;3&quot; unique_id=&quot;10029&quot;&gt;&lt;property id=&quot;20148&quot; value=&quot;5&quot;/&gt;&lt;property id=&quot;20300&quot; value=&quot;Slide 17 - &amp;quot;Printed Material&amp;quot;&quot;/&gt;&lt;property id=&quot;20307&quot; value=&quot;290&quot;/&gt;&lt;/object&gt;&lt;object type=&quot;3&quot; unique_id=&quot;10030&quot;&gt;&lt;property id=&quot;20148&quot; value=&quot;5&quot;/&gt;&lt;property id=&quot;20300&quot; value=&quot;Slide 18 - &amp;quot;Electronic Harassment&amp;quot;&quot;/&gt;&lt;property id=&quot;20307&quot; value=&quot;270&quot;/&gt;&lt;/object&gt;&lt;object type=&quot;3&quot; unique_id=&quot;14074&quot;&gt;&lt;property id=&quot;20148&quot; value=&quot;5&quot;/&gt;&lt;property id=&quot;20300&quot; value=&quot;Slide 9 - &amp;quot;What Is Expected?&amp;quot;&quot;/&gt;&lt;property id=&quot;20307&quot; value=&quot;314&quot;/&gt;&lt;/object&gt;&lt;object type=&quot;3&quot; unique_id=&quot;14075&quot;&gt;&lt;property id=&quot;20148&quot; value=&quot;5&quot;/&gt;&lt;property id=&quot;20300&quot; value=&quot;Slide 19 - &amp;quot;Electronic Harassment&amp;quot;&quot;/&gt;&lt;property id=&quot;20307&quot; value=&quot;317&quot;/&gt;&lt;/object&gt;&lt;object type=&quot;3&quot; unique_id=&quot;14076&quot;&gt;&lt;property id=&quot;20148&quot; value=&quot;5&quot;/&gt;&lt;property id=&quot;20300&quot; value=&quot;Slide 20 - &amp;quot;On Site vs. Off Site&amp;quot;&quot;/&gt;&lt;property id=&quot;20307&quot; value=&quot;315&quot;/&gt;&lt;/object&gt;&lt;object type=&quot;3&quot; unique_id=&quot;14077&quot;&gt;&lt;property id=&quot;20148&quot; value=&quot;5&quot;/&gt;&lt;property id=&quot;20300&quot; value=&quot;Slide 21 - &amp;quot;Dress Code &amp;quot;&quot;/&gt;&lt;property id=&quot;20307&quot; value=&quot;316&quot;/&gt;&lt;/object&gt;&lt;object type=&quot;3&quot; unique_id=&quot;14078&quot;&gt;&lt;property id=&quot;20148&quot; value=&quot;5&quot;/&gt;&lt;property id=&quot;20300&quot; value=&quot;Slide 22 - &amp;quot;Management Responsibilities&amp;quot;&quot;/&gt;&lt;property id=&quot;20307&quot; value=&quot;318&quot;/&gt;&lt;/object&gt;&lt;object type=&quot;3&quot; unique_id=&quot;14079&quot;&gt;&lt;property id=&quot;20148&quot; value=&quot;5&quot;/&gt;&lt;property id=&quot;20300&quot; value=&quot;Slide 23 - &amp;quot;Management Responsibilities&amp;quot;&quot;/&gt;&lt;property id=&quot;20307&quot; value=&quot;319&quot;/&gt;&lt;/object&gt;&lt;object type=&quot;3&quot; unique_id=&quot;14080&quot;&gt;&lt;property id=&quot;20148&quot; value=&quot;5&quot;/&gt;&lt;property id=&quot;20300&quot; value=&quot;Slide 24 - &amp;quot;Victim Responsibilities &amp;quot;&quot;/&gt;&lt;property id=&quot;20307&quot; value=&quot;320&quot;/&gt;&lt;/object&gt;&lt;object type=&quot;3&quot; unique_id=&quot;14081&quot;&gt;&lt;property id=&quot;20148&quot; value=&quot;5&quot;/&gt;&lt;property id=&quot;20300&quot; value=&quot;Slide 25 - &amp;quot;From the Headlines&amp;quot;&quot;/&gt;&lt;property id=&quot;20307&quot; value=&quot;321&quot;/&gt;&lt;/object&gt;&lt;object type=&quot;3&quot; unique_id=&quot;14082&quot;&gt;&lt;property id=&quot;20148&quot; value=&quot;5&quot;/&gt;&lt;property id=&quot;20300&quot; value=&quot;Slide 28 - &amp;quot;Statistics and Trends&amp;quot;&quot;/&gt;&lt;property id=&quot;20307&quot; value=&quot;322&quot;/&gt;&lt;/object&gt;&lt;object type=&quot;3&quot; unique_id=&quot;14529&quot;&gt;&lt;property id=&quot;20148&quot; value=&quot;5&quot;/&gt;&lt;property id=&quot;20300&quot; value=&quot;Slide 26 - &amp;quot;From the Headlines&amp;quot;&quot;/&gt;&lt;property id=&quot;20307&quot; value=&quot;323&quot;/&gt;&lt;/object&gt;&lt;object type=&quot;3&quot; unique_id=&quot;14530&quot;&gt;&lt;property id=&quot;20148&quot; value=&quot;5&quot;/&gt;&lt;property id=&quot;20300&quot; value=&quot;Slide 29 - &amp;quot;Statistics and Trends&amp;quot;&quot;/&gt;&lt;property id=&quot;20307&quot; value=&quot;324&quot;/&gt;&lt;/object&gt;&lt;object type=&quot;3&quot; unique_id=&quot;14531&quot;&gt;&lt;property id=&quot;20148&quot; value=&quot;5&quot;/&gt;&lt;property id=&quot;20300&quot; value=&quot;Slide 30 - &amp;quot;Tips for Leaders&amp;quot;&quot;/&gt;&lt;property id=&quot;20307&quot; value=&quot;330&quot;/&gt;&lt;/object&gt;&lt;object type=&quot;3&quot; unique_id=&quot;14532&quot;&gt;&lt;property id=&quot;20148&quot; value=&quot;5&quot;/&gt;&lt;property id=&quot;20300&quot; value=&quot;Slide 31 - &amp;quot;Potential Remedies and Damages&amp;quot;&quot;/&gt;&lt;property id=&quot;20307&quot; value=&quot;325&quot;/&gt;&lt;/object&gt;&lt;object type=&quot;3&quot; unique_id=&quot;14533&quot;&gt;&lt;property id=&quot;20148&quot; value=&quot;5&quot;/&gt;&lt;property id=&quot;20300&quot; value=&quot;Slide 32 - &amp;quot;Mangers and Supervisors Must Know…&amp;quot;&quot;/&gt;&lt;property id=&quot;20307&quot; value=&quot;326&quot;/&gt;&lt;/object&gt;&lt;object type=&quot;3&quot; unique_id=&quot;14534&quot;&gt;&lt;property id=&quot;20148&quot; value=&quot;5&quot;/&gt;&lt;property id=&quot;20300&quot; value=&quot;Slide 33 - &amp;quot;Mangers and Supervisors Must Know…&amp;quot;&quot;/&gt;&lt;property id=&quot;20307&quot; value=&quot;327&quot;/&gt;&lt;/object&gt;&lt;object type=&quot;3&quot; unique_id=&quot;14535&quot;&gt;&lt;property id=&quot;20148&quot; value=&quot;5&quot;/&gt;&lt;property id=&quot;20300&quot; value=&quot;Slide 34 - &amp;quot;Is it? Or Isn’t it? What do you think?&amp;quot;&quot;/&gt;&lt;property id=&quot;20307&quot; value=&quot;328&quot;/&gt;&lt;/object&gt;&lt;object type=&quot;3&quot; unique_id=&quot;14536&quot;&gt;&lt;property id=&quot;20148&quot; value=&quot;5&quot;/&gt;&lt;property id=&quot;20300&quot; value=&quot;Slide 35&quot;/&gt;&lt;property id=&quot;20307&quot; value=&quot;329&quot;/&gt;&lt;/object&gt;&lt;object type=&quot;3&quot; unique_id=&quot;15330&quot;&gt;&lt;property id=&quot;20148&quot; value=&quot;5&quot;/&gt;&lt;property id=&quot;20300&quot; value=&quot;Slide 27 - &amp;quot;From the Headlines&amp;quot;&quot;/&gt;&lt;property id=&quot;20307&quot; value=&quot;331&quot;/&gt;&lt;/object&gt;&lt;/object&gt;&lt;object type=&quot;8&quot; unique_id=&quot;10062&quot;&gt;&lt;/object&gt;&lt;/object&gt;&lt;/database&gt;"/>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CCF40FE-27F3-43FD-A552-C22ADE229F54}">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4670AFDB14084B949AFEC3D8C8A802" ma:contentTypeVersion="15" ma:contentTypeDescription="Create a new document." ma:contentTypeScope="" ma:versionID="f1a884e004a21fafd0c70deaad0e0075">
  <xsd:schema xmlns:xsd="http://www.w3.org/2001/XMLSchema" xmlns:xs="http://www.w3.org/2001/XMLSchema" xmlns:p="http://schemas.microsoft.com/office/2006/metadata/properties" xmlns:ns2="e0568f08-6d3d-45dd-a73f-448ed136e9f3" xmlns:ns3="fddfcd6a-91bd-436e-90a8-f825f5435516" targetNamespace="http://schemas.microsoft.com/office/2006/metadata/properties" ma:root="true" ma:fieldsID="25d20ba12d035595959d151a84b2ca20" ns2:_="" ns3:_="">
    <xsd:import namespace="e0568f08-6d3d-45dd-a73f-448ed136e9f3"/>
    <xsd:import namespace="fddfcd6a-91bd-436e-90a8-f825f54355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68f08-6d3d-45dd-a73f-448ed136e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174779-9f33-4c96-9c8a-d5811d7577b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cd6a-91bd-436e-90a8-f825f54355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4632fb-4a2b-40c3-95a3-a1504f1ba9be}" ma:internalName="TaxCatchAll" ma:showField="CatchAllData" ma:web="fddfcd6a-91bd-436e-90a8-f825f54355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964E1-139D-4AB6-B8DF-5E50EB1638D8}">
  <ds:schemaRefs>
    <ds:schemaRef ds:uri="http://schemas.microsoft.com/sharepoint/v3/contenttype/forms"/>
  </ds:schemaRefs>
</ds:datastoreItem>
</file>

<file path=customXml/itemProps2.xml><?xml version="1.0" encoding="utf-8"?>
<ds:datastoreItem xmlns:ds="http://schemas.openxmlformats.org/officeDocument/2006/customXml" ds:itemID="{05F97EED-746F-41D9-B66B-C96C0FB47C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68f08-6d3d-45dd-a73f-448ed136e9f3"/>
    <ds:schemaRef ds:uri="fddfcd6a-91bd-436e-90a8-f825f5435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12093</TotalTime>
  <Words>2378</Words>
  <Application>Microsoft Office PowerPoint</Application>
  <PresentationFormat>Widescreen</PresentationFormat>
  <Paragraphs>399</Paragraphs>
  <Slides>57</Slides>
  <Notes>28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57</vt:i4>
      </vt:variant>
    </vt:vector>
  </HeadingPairs>
  <TitlesOfParts>
    <vt:vector size="74" baseType="lpstr">
      <vt:lpstr>Abadi</vt:lpstr>
      <vt:lpstr>Arial</vt:lpstr>
      <vt:lpstr>BauerBodoni</vt:lpstr>
      <vt:lpstr>Calibri</vt:lpstr>
      <vt:lpstr>Calibri Light</vt:lpstr>
      <vt:lpstr>Gilroy</vt:lpstr>
      <vt:lpstr>Gilroy Bold</vt:lpstr>
      <vt:lpstr>Gilroy ExtraBold</vt:lpstr>
      <vt:lpstr>Helvetica</vt:lpstr>
      <vt:lpstr>Helvetica Neue</vt:lpstr>
      <vt:lpstr>Helvetica Neue Medium</vt:lpstr>
      <vt:lpstr>Leelawadee</vt:lpstr>
      <vt:lpstr>Söhne</vt:lpstr>
      <vt:lpstr>Wingdings</vt:lpstr>
      <vt:lpstr>Custom Design</vt:lpstr>
      <vt:lpstr>Office 2013 - 2022 Theme</vt:lpstr>
      <vt:lpstr>21_BasicWhite</vt:lpstr>
      <vt:lpstr>PowerPoint Presentation</vt:lpstr>
      <vt:lpstr>PowerPoint Presentation</vt:lpstr>
      <vt:lpstr>PowerPoint Presentation</vt:lpstr>
      <vt:lpstr>PowerPoint Presentation</vt:lpstr>
      <vt:lpstr> About   Your  Facilitator</vt:lpstr>
      <vt:lpstr>PowerPoint Presentation</vt:lpstr>
      <vt:lpstr>PowerPoint Presentation</vt:lpstr>
      <vt:lpstr>PowerPoint Presentation</vt:lpstr>
      <vt:lpstr>PowerPoint Presentation</vt:lpstr>
      <vt:lpstr>Generational Stereotyping</vt:lpstr>
      <vt:lpstr>Reflection – What Do You Think?</vt:lpstr>
      <vt:lpstr>PowerPoint Presentation</vt:lpstr>
      <vt:lpstr>PowerPoint Presentation</vt:lpstr>
      <vt:lpstr>Baby Boomers</vt:lpstr>
      <vt:lpstr>Baby Boomers</vt:lpstr>
      <vt:lpstr>PowerPoint Presentation</vt:lpstr>
      <vt:lpstr>Baby Boomers – Value</vt:lpstr>
      <vt:lpstr>PowerPoint Presentation</vt:lpstr>
      <vt:lpstr>Baby Boomers – Expect</vt:lpstr>
      <vt:lpstr>PowerPoint Presentation</vt:lpstr>
      <vt:lpstr>Best Practices – Baby Boomers</vt:lpstr>
      <vt:lpstr>PowerPoint Presentation</vt:lpstr>
      <vt:lpstr>Gen X</vt:lpstr>
      <vt:lpstr>Gen X</vt:lpstr>
      <vt:lpstr>PowerPoint Presentation</vt:lpstr>
      <vt:lpstr>Gen X – Value</vt:lpstr>
      <vt:lpstr>PowerPoint Presentation</vt:lpstr>
      <vt:lpstr>Gen X – Expect</vt:lpstr>
      <vt:lpstr>PowerPoint Presentation</vt:lpstr>
      <vt:lpstr>Gen X – Best Practices</vt:lpstr>
      <vt:lpstr>PowerPoint Presentation</vt:lpstr>
      <vt:lpstr>Millennials</vt:lpstr>
      <vt:lpstr>Millennials</vt:lpstr>
      <vt:lpstr>PowerPoint Presentation</vt:lpstr>
      <vt:lpstr>Millennials – Value</vt:lpstr>
      <vt:lpstr>PowerPoint Presentation</vt:lpstr>
      <vt:lpstr>Millennials – Expect</vt:lpstr>
      <vt:lpstr>PowerPoint Presentation</vt:lpstr>
      <vt:lpstr>Millennials – Best Practices</vt:lpstr>
      <vt:lpstr>PowerPoint Presentation</vt:lpstr>
      <vt:lpstr>Gen Z</vt:lpstr>
      <vt:lpstr>PowerPoint Presentation</vt:lpstr>
      <vt:lpstr>Gen Z – Values</vt:lpstr>
      <vt:lpstr>PowerPoint Presentation</vt:lpstr>
      <vt:lpstr>Gen Z – Expect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Techniques</vt:lpstr>
      <vt:lpstr>PowerPoint Presentation</vt:lpstr>
      <vt:lpstr>PowerPoint Presentation</vt:lpstr>
      <vt:lpstr>PowerPoint Presentation</vt:lpstr>
    </vt:vector>
  </TitlesOfParts>
  <Company>Operations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Elbridge Luther</dc:creator>
  <cp:lastModifiedBy>Susan Rose</cp:lastModifiedBy>
  <cp:revision>436</cp:revision>
  <cp:lastPrinted>2024-10-08T21:12:34Z</cp:lastPrinted>
  <dcterms:created xsi:type="dcterms:W3CDTF">2016-03-01T17:55:25Z</dcterms:created>
  <dcterms:modified xsi:type="dcterms:W3CDTF">2024-10-09T15:00:59Z</dcterms:modified>
</cp:coreProperties>
</file>